
<file path=[Content_Types].xml><?xml version="1.0" encoding="utf-8"?>
<Types xmlns="http://schemas.openxmlformats.org/package/2006/content-types">
  <Default Extension="xml" ContentType="application/xml"/>
  <Default Extension="jpeg" ContentType="image/jpeg"/>
  <Default Extension="m4v" ContentType="video/unknown"/>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86" r:id="rId3"/>
    <p:sldId id="288" r:id="rId4"/>
    <p:sldId id="295" r:id="rId5"/>
    <p:sldId id="289" r:id="rId6"/>
    <p:sldId id="296" r:id="rId7"/>
    <p:sldId id="259" r:id="rId8"/>
    <p:sldId id="282" r:id="rId9"/>
    <p:sldId id="260" r:id="rId10"/>
    <p:sldId id="291" r:id="rId11"/>
    <p:sldId id="270" r:id="rId12"/>
    <p:sldId id="297" r:id="rId13"/>
    <p:sldId id="266" r:id="rId14"/>
    <p:sldId id="265" r:id="rId15"/>
    <p:sldId id="267" r:id="rId16"/>
    <p:sldId id="272" r:id="rId17"/>
    <p:sldId id="294" r:id="rId18"/>
    <p:sldId id="298" r:id="rId19"/>
    <p:sldId id="278" r:id="rId20"/>
    <p:sldId id="277" r:id="rId21"/>
    <p:sldId id="279"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24" autoAdjust="0"/>
  </p:normalViewPr>
  <p:slideViewPr>
    <p:cSldViewPr snapToGrid="0" snapToObjects="1">
      <p:cViewPr varScale="1">
        <p:scale>
          <a:sx n="76" d="100"/>
          <a:sy n="76" d="100"/>
        </p:scale>
        <p:origin x="-149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jkorver:Desktop:Senior%20Design:SeniorDesign.xlsm"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ajkorver:Desktop:EbikeProject:Testing_Ebike_Simulation%20(version%201.07)%20.xlsm"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Torque (Nm) &amp; Power (W)</a:t>
            </a:r>
            <a:r>
              <a:rPr lang="en-US" baseline="0" dirty="0"/>
              <a:t> Vs Speed (RPM)  </a:t>
            </a:r>
            <a:endParaRPr lang="en-US" dirty="0"/>
          </a:p>
        </c:rich>
      </c:tx>
      <c:layout>
        <c:manualLayout>
          <c:xMode val="edge"/>
          <c:yMode val="edge"/>
          <c:x val="0.125269028871391"/>
          <c:y val="0.0473471769881196"/>
        </c:manualLayout>
      </c:layout>
      <c:overlay val="1"/>
    </c:title>
    <c:autoTitleDeleted val="0"/>
    <c:plotArea>
      <c:layout/>
      <c:scatterChart>
        <c:scatterStyle val="lineMarker"/>
        <c:varyColors val="0"/>
        <c:ser>
          <c:idx val="0"/>
          <c:order val="0"/>
          <c:tx>
            <c:v>1st Gear</c:v>
          </c:tx>
          <c:marker>
            <c:symbol val="none"/>
          </c:marker>
          <c:xVal>
            <c:numRef>
              <c:f>Sheet2!$B$51:$B$68</c:f>
              <c:numCache>
                <c:formatCode>General</c:formatCode>
                <c:ptCount val="18"/>
                <c:pt idx="0">
                  <c:v>228.3666666666666</c:v>
                </c:pt>
                <c:pt idx="1">
                  <c:v>214.2699588477366</c:v>
                </c:pt>
                <c:pt idx="2">
                  <c:v>200.1732510288059</c:v>
                </c:pt>
                <c:pt idx="3">
                  <c:v>186.076543209876</c:v>
                </c:pt>
                <c:pt idx="4">
                  <c:v>171.9798353909465</c:v>
                </c:pt>
                <c:pt idx="5">
                  <c:v>157.8831275720165</c:v>
                </c:pt>
                <c:pt idx="6">
                  <c:v>143.7864197530864</c:v>
                </c:pt>
                <c:pt idx="7">
                  <c:v>129.6897119341562</c:v>
                </c:pt>
                <c:pt idx="8">
                  <c:v>115.5930041152263</c:v>
                </c:pt>
                <c:pt idx="9">
                  <c:v>101.4962962962963</c:v>
                </c:pt>
                <c:pt idx="10">
                  <c:v>87.39958847736625</c:v>
                </c:pt>
                <c:pt idx="11">
                  <c:v>73.30288065843607</c:v>
                </c:pt>
                <c:pt idx="12">
                  <c:v>59.20617283950616</c:v>
                </c:pt>
                <c:pt idx="13">
                  <c:v>45.10946502057613</c:v>
                </c:pt>
                <c:pt idx="14">
                  <c:v>31.01275720164609</c:v>
                </c:pt>
                <c:pt idx="15">
                  <c:v>16.91604938271605</c:v>
                </c:pt>
                <c:pt idx="16">
                  <c:v>2.819341563786008</c:v>
                </c:pt>
                <c:pt idx="17">
                  <c:v>-12.68703703703704</c:v>
                </c:pt>
              </c:numCache>
            </c:numRef>
          </c:xVal>
          <c:yVal>
            <c:numRef>
              <c:f>Sheet2!$B$72:$B$89</c:f>
              <c:numCache>
                <c:formatCode>General</c:formatCode>
                <c:ptCount val="18"/>
                <c:pt idx="0">
                  <c:v>0.0</c:v>
                </c:pt>
                <c:pt idx="1">
                  <c:v>6.058594511440201</c:v>
                </c:pt>
                <c:pt idx="2">
                  <c:v>12.11718902288042</c:v>
                </c:pt>
                <c:pt idx="3">
                  <c:v>18.17578353432062</c:v>
                </c:pt>
                <c:pt idx="4">
                  <c:v>24.23437804576083</c:v>
                </c:pt>
                <c:pt idx="5">
                  <c:v>30.29297255720104</c:v>
                </c:pt>
                <c:pt idx="6">
                  <c:v>36.3515670686411</c:v>
                </c:pt>
                <c:pt idx="7">
                  <c:v>42.41016158008144</c:v>
                </c:pt>
                <c:pt idx="8">
                  <c:v>48.46875609152166</c:v>
                </c:pt>
                <c:pt idx="9">
                  <c:v>54.52735060296188</c:v>
                </c:pt>
                <c:pt idx="10">
                  <c:v>60.58594511440207</c:v>
                </c:pt>
                <c:pt idx="11">
                  <c:v>66.6445396258423</c:v>
                </c:pt>
                <c:pt idx="12">
                  <c:v>72.70313413728243</c:v>
                </c:pt>
                <c:pt idx="13">
                  <c:v>78.7617286487227</c:v>
                </c:pt>
                <c:pt idx="14">
                  <c:v>84.82032316016291</c:v>
                </c:pt>
                <c:pt idx="15">
                  <c:v>90.87891767160306</c:v>
                </c:pt>
                <c:pt idx="16">
                  <c:v>96.93751218304332</c:v>
                </c:pt>
                <c:pt idx="17">
                  <c:v>102.9961066944835</c:v>
                </c:pt>
              </c:numCache>
            </c:numRef>
          </c:yVal>
          <c:smooth val="0"/>
          <c:extLst xmlns:c16r2="http://schemas.microsoft.com/office/drawing/2015/06/chart">
            <c:ext xmlns:c16="http://schemas.microsoft.com/office/drawing/2014/chart" uri="{C3380CC4-5D6E-409C-BE32-E72D297353CC}">
              <c16:uniqueId val="{00000000-43BF-4D2B-8F78-CFFA17A1F2B1}"/>
            </c:ext>
          </c:extLst>
        </c:ser>
        <c:ser>
          <c:idx val="1"/>
          <c:order val="1"/>
          <c:tx>
            <c:v>2nd Gear</c:v>
          </c:tx>
          <c:marker>
            <c:symbol val="none"/>
          </c:marker>
          <c:xVal>
            <c:numRef>
              <c:f>Sheet2!$C$51:$C$68</c:f>
              <c:numCache>
                <c:formatCode>General</c:formatCode>
                <c:ptCount val="18"/>
                <c:pt idx="0">
                  <c:v>279.0666666666666</c:v>
                </c:pt>
                <c:pt idx="1">
                  <c:v>261.8403292181069</c:v>
                </c:pt>
                <c:pt idx="2">
                  <c:v>244.6139917695466</c:v>
                </c:pt>
                <c:pt idx="3">
                  <c:v>227.3876543209876</c:v>
                </c:pt>
                <c:pt idx="4">
                  <c:v>210.161316872428</c:v>
                </c:pt>
                <c:pt idx="5">
                  <c:v>192.9349794238683</c:v>
                </c:pt>
                <c:pt idx="6">
                  <c:v>175.7086419753086</c:v>
                </c:pt>
                <c:pt idx="7">
                  <c:v>158.4823045267489</c:v>
                </c:pt>
                <c:pt idx="8">
                  <c:v>141.2559670781893</c:v>
                </c:pt>
                <c:pt idx="9">
                  <c:v>124.0296296296296</c:v>
                </c:pt>
                <c:pt idx="10">
                  <c:v>106.8032921810699</c:v>
                </c:pt>
                <c:pt idx="11">
                  <c:v>89.5769547325102</c:v>
                </c:pt>
                <c:pt idx="12">
                  <c:v>72.3506172839506</c:v>
                </c:pt>
                <c:pt idx="13">
                  <c:v>55.12427983539094</c:v>
                </c:pt>
                <c:pt idx="14">
                  <c:v>37.89794238683127</c:v>
                </c:pt>
                <c:pt idx="15">
                  <c:v>20.6716049382716</c:v>
                </c:pt>
                <c:pt idx="16">
                  <c:v>3.445267489711933</c:v>
                </c:pt>
                <c:pt idx="17">
                  <c:v>-15.5037037037037</c:v>
                </c:pt>
              </c:numCache>
            </c:numRef>
          </c:xVal>
          <c:yVal>
            <c:numRef>
              <c:f>Sheet2!$C$72:$C$89</c:f>
              <c:numCache>
                <c:formatCode>General</c:formatCode>
                <c:ptCount val="18"/>
                <c:pt idx="0">
                  <c:v>0.0</c:v>
                </c:pt>
                <c:pt idx="1">
                  <c:v>4.95788712349222</c:v>
                </c:pt>
                <c:pt idx="2">
                  <c:v>9.91577424698444</c:v>
                </c:pt>
                <c:pt idx="3">
                  <c:v>14.87366137047666</c:v>
                </c:pt>
                <c:pt idx="4">
                  <c:v>19.83154849396889</c:v>
                </c:pt>
                <c:pt idx="5">
                  <c:v>24.78943561746108</c:v>
                </c:pt>
                <c:pt idx="6">
                  <c:v>29.74732274095332</c:v>
                </c:pt>
                <c:pt idx="7">
                  <c:v>34.70520986444555</c:v>
                </c:pt>
                <c:pt idx="8">
                  <c:v>39.66309698793776</c:v>
                </c:pt>
                <c:pt idx="9">
                  <c:v>44.62098411142998</c:v>
                </c:pt>
                <c:pt idx="10">
                  <c:v>49.5788712349222</c:v>
                </c:pt>
                <c:pt idx="11">
                  <c:v>54.53675835841442</c:v>
                </c:pt>
                <c:pt idx="12">
                  <c:v>59.49464548190655</c:v>
                </c:pt>
                <c:pt idx="13">
                  <c:v>64.45253260539887</c:v>
                </c:pt>
                <c:pt idx="14">
                  <c:v>69.4104197288911</c:v>
                </c:pt>
                <c:pt idx="15">
                  <c:v>74.36830685238311</c:v>
                </c:pt>
                <c:pt idx="16">
                  <c:v>79.32619397587552</c:v>
                </c:pt>
                <c:pt idx="17">
                  <c:v>84.28408109936776</c:v>
                </c:pt>
              </c:numCache>
            </c:numRef>
          </c:yVal>
          <c:smooth val="0"/>
          <c:extLst xmlns:c16r2="http://schemas.microsoft.com/office/drawing/2015/06/chart">
            <c:ext xmlns:c16="http://schemas.microsoft.com/office/drawing/2014/chart" uri="{C3380CC4-5D6E-409C-BE32-E72D297353CC}">
              <c16:uniqueId val="{00000001-43BF-4D2B-8F78-CFFA17A1F2B1}"/>
            </c:ext>
          </c:extLst>
        </c:ser>
        <c:ser>
          <c:idx val="2"/>
          <c:order val="2"/>
          <c:tx>
            <c:v>3rd Gear</c:v>
          </c:tx>
          <c:marker>
            <c:symbol val="none"/>
          </c:marker>
          <c:xVal>
            <c:numRef>
              <c:f>Sheet2!$D$51:$D$68</c:f>
              <c:numCache>
                <c:formatCode>General</c:formatCode>
                <c:ptCount val="18"/>
                <c:pt idx="0">
                  <c:v>324.1333333333332</c:v>
                </c:pt>
                <c:pt idx="1">
                  <c:v>304.1251028806584</c:v>
                </c:pt>
                <c:pt idx="2">
                  <c:v>284.1168724279834</c:v>
                </c:pt>
                <c:pt idx="3">
                  <c:v>264.1086419753086</c:v>
                </c:pt>
                <c:pt idx="4">
                  <c:v>244.1004115226337</c:v>
                </c:pt>
                <c:pt idx="5">
                  <c:v>224.0921810699588</c:v>
                </c:pt>
                <c:pt idx="6">
                  <c:v>204.083950617284</c:v>
                </c:pt>
                <c:pt idx="7">
                  <c:v>184.075720164609</c:v>
                </c:pt>
                <c:pt idx="8">
                  <c:v>164.0674897119341</c:v>
                </c:pt>
                <c:pt idx="9">
                  <c:v>144.0592592592592</c:v>
                </c:pt>
                <c:pt idx="10">
                  <c:v>124.0510288065843</c:v>
                </c:pt>
                <c:pt idx="11">
                  <c:v>104.0427983539094</c:v>
                </c:pt>
                <c:pt idx="12">
                  <c:v>84.03456790123456</c:v>
                </c:pt>
                <c:pt idx="13">
                  <c:v>64.02633744855949</c:v>
                </c:pt>
                <c:pt idx="14">
                  <c:v>44.01810699588476</c:v>
                </c:pt>
                <c:pt idx="15">
                  <c:v>24.00987654320987</c:v>
                </c:pt>
                <c:pt idx="16">
                  <c:v>4.00164609053498</c:v>
                </c:pt>
                <c:pt idx="17">
                  <c:v>-18.00740740740741</c:v>
                </c:pt>
              </c:numCache>
            </c:numRef>
          </c:xVal>
          <c:yVal>
            <c:numRef>
              <c:f>Sheet2!$D$72:$D$89</c:f>
              <c:numCache>
                <c:formatCode>General</c:formatCode>
                <c:ptCount val="18"/>
                <c:pt idx="0">
                  <c:v>0.0</c:v>
                </c:pt>
                <c:pt idx="1">
                  <c:v>4.268555223969231</c:v>
                </c:pt>
                <c:pt idx="2">
                  <c:v>8.53711044793846</c:v>
                </c:pt>
                <c:pt idx="3">
                  <c:v>12.80566567190771</c:v>
                </c:pt>
                <c:pt idx="4">
                  <c:v>17.07422089587695</c:v>
                </c:pt>
                <c:pt idx="5">
                  <c:v>21.34277611984619</c:v>
                </c:pt>
                <c:pt idx="6">
                  <c:v>25.61133134381542</c:v>
                </c:pt>
                <c:pt idx="7">
                  <c:v>29.87988656778467</c:v>
                </c:pt>
                <c:pt idx="8">
                  <c:v>34.1484417917539</c:v>
                </c:pt>
                <c:pt idx="9">
                  <c:v>38.41699701572307</c:v>
                </c:pt>
                <c:pt idx="10">
                  <c:v>42.68555223969237</c:v>
                </c:pt>
                <c:pt idx="11">
                  <c:v>46.95410746366147</c:v>
                </c:pt>
                <c:pt idx="12">
                  <c:v>51.22266268763085</c:v>
                </c:pt>
                <c:pt idx="13">
                  <c:v>55.49121791160005</c:v>
                </c:pt>
                <c:pt idx="14">
                  <c:v>59.75977313556933</c:v>
                </c:pt>
                <c:pt idx="15">
                  <c:v>64.02832835953838</c:v>
                </c:pt>
                <c:pt idx="16">
                  <c:v>68.2968835835078</c:v>
                </c:pt>
                <c:pt idx="17">
                  <c:v>72.56543880747682</c:v>
                </c:pt>
              </c:numCache>
            </c:numRef>
          </c:yVal>
          <c:smooth val="0"/>
          <c:extLst xmlns:c16r2="http://schemas.microsoft.com/office/drawing/2015/06/chart">
            <c:ext xmlns:c16="http://schemas.microsoft.com/office/drawing/2014/chart" uri="{C3380CC4-5D6E-409C-BE32-E72D297353CC}">
              <c16:uniqueId val="{00000002-43BF-4D2B-8F78-CFFA17A1F2B1}"/>
            </c:ext>
          </c:extLst>
        </c:ser>
        <c:ser>
          <c:idx val="3"/>
          <c:order val="3"/>
          <c:tx>
            <c:v>4th Gear</c:v>
          </c:tx>
          <c:marker>
            <c:symbol val="none"/>
          </c:marker>
          <c:xVal>
            <c:numRef>
              <c:f>Sheet2!$E$51:$E$68</c:f>
              <c:numCache>
                <c:formatCode>General</c:formatCode>
                <c:ptCount val="18"/>
                <c:pt idx="0">
                  <c:v>368.7666666666666</c:v>
                </c:pt>
                <c:pt idx="1">
                  <c:v>346.00329218107</c:v>
                </c:pt>
                <c:pt idx="2">
                  <c:v>323.239917695473</c:v>
                </c:pt>
                <c:pt idx="3">
                  <c:v>300.4765432098765</c:v>
                </c:pt>
                <c:pt idx="4">
                  <c:v>277.713168724279</c:v>
                </c:pt>
                <c:pt idx="5">
                  <c:v>254.9497942386831</c:v>
                </c:pt>
                <c:pt idx="6">
                  <c:v>232.1864197530864</c:v>
                </c:pt>
                <c:pt idx="7">
                  <c:v>209.4230452674897</c:v>
                </c:pt>
                <c:pt idx="8">
                  <c:v>186.6596707818929</c:v>
                </c:pt>
                <c:pt idx="9">
                  <c:v>163.8962962962962</c:v>
                </c:pt>
                <c:pt idx="10">
                  <c:v>141.1329218106995</c:v>
                </c:pt>
                <c:pt idx="11">
                  <c:v>118.3695473251028</c:v>
                </c:pt>
                <c:pt idx="12">
                  <c:v>95.60617283950594</c:v>
                </c:pt>
                <c:pt idx="13">
                  <c:v>72.84279835390925</c:v>
                </c:pt>
                <c:pt idx="14">
                  <c:v>50.07942386831272</c:v>
                </c:pt>
                <c:pt idx="15">
                  <c:v>27.31604938271604</c:v>
                </c:pt>
                <c:pt idx="16">
                  <c:v>4.552674897119338</c:v>
                </c:pt>
                <c:pt idx="17">
                  <c:v>-20.48703703703702</c:v>
                </c:pt>
              </c:numCache>
            </c:numRef>
          </c:xVal>
          <c:yVal>
            <c:numRef>
              <c:f>Sheet2!$E$72:$E$89</c:f>
              <c:numCache>
                <c:formatCode>General</c:formatCode>
                <c:ptCount val="18"/>
                <c:pt idx="0">
                  <c:v>0.0</c:v>
                </c:pt>
                <c:pt idx="1">
                  <c:v>3.75191457994006</c:v>
                </c:pt>
                <c:pt idx="2">
                  <c:v>7.503829159880117</c:v>
                </c:pt>
                <c:pt idx="3">
                  <c:v>11.25574373982018</c:v>
                </c:pt>
                <c:pt idx="4">
                  <c:v>15.00765831976024</c:v>
                </c:pt>
                <c:pt idx="5">
                  <c:v>18.75957289970028</c:v>
                </c:pt>
                <c:pt idx="6">
                  <c:v>22.51148747964035</c:v>
                </c:pt>
                <c:pt idx="7">
                  <c:v>26.26340205958041</c:v>
                </c:pt>
                <c:pt idx="8">
                  <c:v>30.01531663952047</c:v>
                </c:pt>
                <c:pt idx="9">
                  <c:v>33.76723121946053</c:v>
                </c:pt>
                <c:pt idx="10">
                  <c:v>37.51914579940058</c:v>
                </c:pt>
                <c:pt idx="11">
                  <c:v>41.27106037934058</c:v>
                </c:pt>
                <c:pt idx="12">
                  <c:v>45.0229749592807</c:v>
                </c:pt>
                <c:pt idx="13">
                  <c:v>48.77488953922077</c:v>
                </c:pt>
                <c:pt idx="14">
                  <c:v>52.52680411916083</c:v>
                </c:pt>
                <c:pt idx="15">
                  <c:v>56.2787186991009</c:v>
                </c:pt>
                <c:pt idx="16">
                  <c:v>60.03063327904094</c:v>
                </c:pt>
                <c:pt idx="17">
                  <c:v>63.782547858981</c:v>
                </c:pt>
              </c:numCache>
            </c:numRef>
          </c:yVal>
          <c:smooth val="0"/>
          <c:extLst xmlns:c16r2="http://schemas.microsoft.com/office/drawing/2015/06/chart">
            <c:ext xmlns:c16="http://schemas.microsoft.com/office/drawing/2014/chart" uri="{C3380CC4-5D6E-409C-BE32-E72D297353CC}">
              <c16:uniqueId val="{00000003-43BF-4D2B-8F78-CFFA17A1F2B1}"/>
            </c:ext>
          </c:extLst>
        </c:ser>
        <c:ser>
          <c:idx val="4"/>
          <c:order val="4"/>
          <c:tx>
            <c:v>5th Gear</c:v>
          </c:tx>
          <c:marker>
            <c:symbol val="none"/>
          </c:marker>
          <c:xVal>
            <c:numRef>
              <c:f>Sheet2!$F$51:$F$68</c:f>
              <c:numCache>
                <c:formatCode>General</c:formatCode>
                <c:ptCount val="18"/>
                <c:pt idx="0">
                  <c:v>433.3333333333332</c:v>
                </c:pt>
                <c:pt idx="1">
                  <c:v>406.5843621399176</c:v>
                </c:pt>
                <c:pt idx="2">
                  <c:v>379.8353909465013</c:v>
                </c:pt>
                <c:pt idx="3">
                  <c:v>353.0864197530857</c:v>
                </c:pt>
                <c:pt idx="4">
                  <c:v>326.3374485596705</c:v>
                </c:pt>
                <c:pt idx="5">
                  <c:v>299.5884773662551</c:v>
                </c:pt>
                <c:pt idx="6">
                  <c:v>272.8395061728393</c:v>
                </c:pt>
                <c:pt idx="7">
                  <c:v>246.0905349794238</c:v>
                </c:pt>
                <c:pt idx="8">
                  <c:v>219.3415637860082</c:v>
                </c:pt>
                <c:pt idx="9">
                  <c:v>192.5925925925926</c:v>
                </c:pt>
                <c:pt idx="10">
                  <c:v>165.8436213991769</c:v>
                </c:pt>
                <c:pt idx="11">
                  <c:v>139.0946502057613</c:v>
                </c:pt>
                <c:pt idx="12">
                  <c:v>112.3456790123457</c:v>
                </c:pt>
                <c:pt idx="13">
                  <c:v>85.59670781892987</c:v>
                </c:pt>
                <c:pt idx="14">
                  <c:v>58.84773662551439</c:v>
                </c:pt>
                <c:pt idx="15">
                  <c:v>32.09876543209875</c:v>
                </c:pt>
                <c:pt idx="16">
                  <c:v>5.349794238683126</c:v>
                </c:pt>
                <c:pt idx="17">
                  <c:v>-24.07407407407407</c:v>
                </c:pt>
              </c:numCache>
            </c:numRef>
          </c:xVal>
          <c:yVal>
            <c:numRef>
              <c:f>Sheet2!$F$72:$F$89</c:f>
              <c:numCache>
                <c:formatCode>General</c:formatCode>
                <c:ptCount val="18"/>
                <c:pt idx="0">
                  <c:v>0.0</c:v>
                </c:pt>
                <c:pt idx="1">
                  <c:v>3.192879307528988</c:v>
                </c:pt>
                <c:pt idx="2">
                  <c:v>6.38575861505798</c:v>
                </c:pt>
                <c:pt idx="3">
                  <c:v>9.578637922586972</c:v>
                </c:pt>
                <c:pt idx="4">
                  <c:v>12.77151723011596</c:v>
                </c:pt>
                <c:pt idx="5">
                  <c:v>15.96439653764495</c:v>
                </c:pt>
                <c:pt idx="6">
                  <c:v>19.15727584517394</c:v>
                </c:pt>
                <c:pt idx="7">
                  <c:v>22.35015515270294</c:v>
                </c:pt>
                <c:pt idx="8">
                  <c:v>25.54303446023192</c:v>
                </c:pt>
                <c:pt idx="9">
                  <c:v>28.73591376776091</c:v>
                </c:pt>
                <c:pt idx="10">
                  <c:v>31.92879307528983</c:v>
                </c:pt>
                <c:pt idx="11">
                  <c:v>35.1216723828189</c:v>
                </c:pt>
                <c:pt idx="12">
                  <c:v>38.31455169034782</c:v>
                </c:pt>
                <c:pt idx="13">
                  <c:v>41.50743099787687</c:v>
                </c:pt>
                <c:pt idx="14">
                  <c:v>44.7003103054059</c:v>
                </c:pt>
                <c:pt idx="15">
                  <c:v>47.89318961293485</c:v>
                </c:pt>
                <c:pt idx="16">
                  <c:v>51.08606892046384</c:v>
                </c:pt>
                <c:pt idx="17">
                  <c:v>54.27894822799283</c:v>
                </c:pt>
              </c:numCache>
            </c:numRef>
          </c:yVal>
          <c:smooth val="0"/>
          <c:extLst xmlns:c16r2="http://schemas.microsoft.com/office/drawing/2015/06/chart">
            <c:ext xmlns:c16="http://schemas.microsoft.com/office/drawing/2014/chart" uri="{C3380CC4-5D6E-409C-BE32-E72D297353CC}">
              <c16:uniqueId val="{00000004-43BF-4D2B-8F78-CFFA17A1F2B1}"/>
            </c:ext>
          </c:extLst>
        </c:ser>
        <c:ser>
          <c:idx val="5"/>
          <c:order val="5"/>
          <c:tx>
            <c:v>6th Gear</c:v>
          </c:tx>
          <c:marker>
            <c:symbol val="none"/>
          </c:marker>
          <c:xVal>
            <c:numRef>
              <c:f>Sheet2!$G$51:$G$68</c:f>
              <c:numCache>
                <c:formatCode>General</c:formatCode>
                <c:ptCount val="18"/>
                <c:pt idx="0">
                  <c:v>529.9666666666667</c:v>
                </c:pt>
                <c:pt idx="1">
                  <c:v>497.2526748971193</c:v>
                </c:pt>
                <c:pt idx="2">
                  <c:v>464.538683127572</c:v>
                </c:pt>
                <c:pt idx="3">
                  <c:v>431.8246913580247</c:v>
                </c:pt>
                <c:pt idx="4">
                  <c:v>399.1106995884774</c:v>
                </c:pt>
                <c:pt idx="5">
                  <c:v>366.3967078189301</c:v>
                </c:pt>
                <c:pt idx="6">
                  <c:v>333.6827160493825</c:v>
                </c:pt>
                <c:pt idx="7">
                  <c:v>300.9687242798354</c:v>
                </c:pt>
                <c:pt idx="8">
                  <c:v>268.254732510288</c:v>
                </c:pt>
                <c:pt idx="9">
                  <c:v>235.5407407407407</c:v>
                </c:pt>
                <c:pt idx="10">
                  <c:v>202.8267489711934</c:v>
                </c:pt>
                <c:pt idx="11">
                  <c:v>170.1127572016461</c:v>
                </c:pt>
                <c:pt idx="12">
                  <c:v>137.3987654320988</c:v>
                </c:pt>
                <c:pt idx="13">
                  <c:v>104.6847736625514</c:v>
                </c:pt>
                <c:pt idx="14">
                  <c:v>71.97078189300392</c:v>
                </c:pt>
                <c:pt idx="15">
                  <c:v>39.2567901234568</c:v>
                </c:pt>
                <c:pt idx="16">
                  <c:v>6.542798353909464</c:v>
                </c:pt>
                <c:pt idx="17">
                  <c:v>-29.44259259259258</c:v>
                </c:pt>
              </c:numCache>
            </c:numRef>
          </c:xVal>
          <c:yVal>
            <c:numRef>
              <c:f>Sheet2!$G$72:$G$89</c:f>
              <c:numCache>
                <c:formatCode>General</c:formatCode>
                <c:ptCount val="18"/>
                <c:pt idx="0">
                  <c:v>0.0</c:v>
                </c:pt>
                <c:pt idx="1">
                  <c:v>2.610694446058045</c:v>
                </c:pt>
                <c:pt idx="2">
                  <c:v>5.22138889211609</c:v>
                </c:pt>
                <c:pt idx="3">
                  <c:v>7.832083338174135</c:v>
                </c:pt>
                <c:pt idx="4">
                  <c:v>10.44277778423218</c:v>
                </c:pt>
                <c:pt idx="5">
                  <c:v>13.05347223029023</c:v>
                </c:pt>
                <c:pt idx="6">
                  <c:v>15.66416667634827</c:v>
                </c:pt>
                <c:pt idx="7">
                  <c:v>18.27486112240631</c:v>
                </c:pt>
                <c:pt idx="8">
                  <c:v>20.88555556846435</c:v>
                </c:pt>
                <c:pt idx="9">
                  <c:v>23.49625001452241</c:v>
                </c:pt>
                <c:pt idx="10">
                  <c:v>26.10694446058045</c:v>
                </c:pt>
                <c:pt idx="11">
                  <c:v>28.7176389066385</c:v>
                </c:pt>
                <c:pt idx="12">
                  <c:v>31.32833335269654</c:v>
                </c:pt>
                <c:pt idx="13">
                  <c:v>33.93902779875457</c:v>
                </c:pt>
                <c:pt idx="14">
                  <c:v>36.54972224481264</c:v>
                </c:pt>
                <c:pt idx="15">
                  <c:v>39.16041669087068</c:v>
                </c:pt>
                <c:pt idx="16">
                  <c:v>41.7711111369288</c:v>
                </c:pt>
                <c:pt idx="17">
                  <c:v>44.38180558298674</c:v>
                </c:pt>
              </c:numCache>
            </c:numRef>
          </c:yVal>
          <c:smooth val="0"/>
          <c:extLst xmlns:c16r2="http://schemas.microsoft.com/office/drawing/2015/06/chart">
            <c:ext xmlns:c16="http://schemas.microsoft.com/office/drawing/2014/chart" uri="{C3380CC4-5D6E-409C-BE32-E72D297353CC}">
              <c16:uniqueId val="{00000005-43BF-4D2B-8F78-CFFA17A1F2B1}"/>
            </c:ext>
          </c:extLst>
        </c:ser>
        <c:ser>
          <c:idx val="6"/>
          <c:order val="6"/>
          <c:tx>
            <c:v>7th Gear</c:v>
          </c:tx>
          <c:marker>
            <c:symbol val="none"/>
          </c:marker>
          <c:xVal>
            <c:numRef>
              <c:f>Sheet2!$H$51:$H$68</c:f>
              <c:numCache>
                <c:formatCode>General</c:formatCode>
                <c:ptCount val="18"/>
                <c:pt idx="0">
                  <c:v>614.8999999999999</c:v>
                </c:pt>
                <c:pt idx="1">
                  <c:v>576.9432098765432</c:v>
                </c:pt>
                <c:pt idx="2">
                  <c:v>538.9864197530863</c:v>
                </c:pt>
                <c:pt idx="3">
                  <c:v>501.0296296296295</c:v>
                </c:pt>
                <c:pt idx="4">
                  <c:v>463.0728395061726</c:v>
                </c:pt>
                <c:pt idx="5">
                  <c:v>425.1160493827161</c:v>
                </c:pt>
                <c:pt idx="6">
                  <c:v>387.1592592592592</c:v>
                </c:pt>
                <c:pt idx="7">
                  <c:v>349.2024691358024</c:v>
                </c:pt>
                <c:pt idx="8">
                  <c:v>311.2456790123456</c:v>
                </c:pt>
                <c:pt idx="9">
                  <c:v>273.2888888888887</c:v>
                </c:pt>
                <c:pt idx="10">
                  <c:v>235.3320987654321</c:v>
                </c:pt>
                <c:pt idx="11">
                  <c:v>197.3753086419753</c:v>
                </c:pt>
                <c:pt idx="12">
                  <c:v>159.4185185185185</c:v>
                </c:pt>
                <c:pt idx="13">
                  <c:v>121.4617283950617</c:v>
                </c:pt>
                <c:pt idx="14">
                  <c:v>83.50493827160483</c:v>
                </c:pt>
                <c:pt idx="15">
                  <c:v>45.54814814814815</c:v>
                </c:pt>
                <c:pt idx="16">
                  <c:v>7.591358024691356</c:v>
                </c:pt>
                <c:pt idx="17">
                  <c:v>-34.1611111111111</c:v>
                </c:pt>
              </c:numCache>
            </c:numRef>
          </c:xVal>
          <c:yVal>
            <c:numRef>
              <c:f>Sheet2!$H$72:$H$89</c:f>
              <c:numCache>
                <c:formatCode>General</c:formatCode>
                <c:ptCount val="18"/>
                <c:pt idx="0">
                  <c:v>0.0</c:v>
                </c:pt>
                <c:pt idx="1">
                  <c:v>2.250091125813241</c:v>
                </c:pt>
                <c:pt idx="2">
                  <c:v>4.500182251626474</c:v>
                </c:pt>
                <c:pt idx="3">
                  <c:v>6.750273377439724</c:v>
                </c:pt>
                <c:pt idx="4">
                  <c:v>9.000364503252965</c:v>
                </c:pt>
                <c:pt idx="5">
                  <c:v>11.25045562906621</c:v>
                </c:pt>
                <c:pt idx="6">
                  <c:v>13.50054675487945</c:v>
                </c:pt>
                <c:pt idx="7">
                  <c:v>15.7506378806927</c:v>
                </c:pt>
                <c:pt idx="8">
                  <c:v>18.00072900650587</c:v>
                </c:pt>
                <c:pt idx="9">
                  <c:v>20.25082013231917</c:v>
                </c:pt>
                <c:pt idx="10">
                  <c:v>22.50091125813242</c:v>
                </c:pt>
                <c:pt idx="11">
                  <c:v>24.75100238394566</c:v>
                </c:pt>
                <c:pt idx="12">
                  <c:v>27.0010935097589</c:v>
                </c:pt>
                <c:pt idx="13">
                  <c:v>29.25118463557214</c:v>
                </c:pt>
                <c:pt idx="14">
                  <c:v>31.50127576138539</c:v>
                </c:pt>
                <c:pt idx="15">
                  <c:v>33.75136688719859</c:v>
                </c:pt>
                <c:pt idx="16">
                  <c:v>36.00145801301186</c:v>
                </c:pt>
                <c:pt idx="17">
                  <c:v>38.2515491388251</c:v>
                </c:pt>
              </c:numCache>
            </c:numRef>
          </c:yVal>
          <c:smooth val="0"/>
          <c:extLst xmlns:c16r2="http://schemas.microsoft.com/office/drawing/2015/06/chart">
            <c:ext xmlns:c16="http://schemas.microsoft.com/office/drawing/2014/chart" uri="{C3380CC4-5D6E-409C-BE32-E72D297353CC}">
              <c16:uniqueId val="{00000006-43BF-4D2B-8F78-CFFA17A1F2B1}"/>
            </c:ext>
          </c:extLst>
        </c:ser>
        <c:ser>
          <c:idx val="7"/>
          <c:order val="7"/>
          <c:tx>
            <c:v>8th Gear</c:v>
          </c:tx>
          <c:marker>
            <c:symbol val="none"/>
          </c:marker>
          <c:xVal>
            <c:numRef>
              <c:f>Sheet2!$I$51:$I$68</c:f>
              <c:numCache>
                <c:formatCode>General</c:formatCode>
                <c:ptCount val="18"/>
                <c:pt idx="0">
                  <c:v>699.8333333333331</c:v>
                </c:pt>
                <c:pt idx="1">
                  <c:v>656.633744855967</c:v>
                </c:pt>
                <c:pt idx="2">
                  <c:v>613.4341563786007</c:v>
                </c:pt>
                <c:pt idx="3">
                  <c:v>570.2345679012344</c:v>
                </c:pt>
                <c:pt idx="4">
                  <c:v>527.0349794238682</c:v>
                </c:pt>
                <c:pt idx="5">
                  <c:v>483.8353909465012</c:v>
                </c:pt>
                <c:pt idx="6">
                  <c:v>440.6358024691357</c:v>
                </c:pt>
                <c:pt idx="7">
                  <c:v>397.4362139917689</c:v>
                </c:pt>
                <c:pt idx="8">
                  <c:v>354.2366255144032</c:v>
                </c:pt>
                <c:pt idx="9">
                  <c:v>311.037037037037</c:v>
                </c:pt>
                <c:pt idx="10">
                  <c:v>267.8374485596705</c:v>
                </c:pt>
                <c:pt idx="11">
                  <c:v>224.6378600823045</c:v>
                </c:pt>
                <c:pt idx="12">
                  <c:v>181.4382716049382</c:v>
                </c:pt>
                <c:pt idx="13">
                  <c:v>138.238683127572</c:v>
                </c:pt>
                <c:pt idx="14">
                  <c:v>95.03909465020576</c:v>
                </c:pt>
                <c:pt idx="15">
                  <c:v>51.8395061728395</c:v>
                </c:pt>
                <c:pt idx="16">
                  <c:v>8.63991769547325</c:v>
                </c:pt>
                <c:pt idx="17">
                  <c:v>-38.87962962962954</c:v>
                </c:pt>
              </c:numCache>
            </c:numRef>
          </c:xVal>
          <c:yVal>
            <c:numRef>
              <c:f>Sheet2!$I$72:$I$89</c:f>
              <c:numCache>
                <c:formatCode>General</c:formatCode>
                <c:ptCount val="18"/>
                <c:pt idx="0">
                  <c:v>0.0</c:v>
                </c:pt>
                <c:pt idx="1">
                  <c:v>1.977015051101542</c:v>
                </c:pt>
                <c:pt idx="2">
                  <c:v>3.954030102203083</c:v>
                </c:pt>
                <c:pt idx="3">
                  <c:v>5.93104515330463</c:v>
                </c:pt>
                <c:pt idx="4">
                  <c:v>7.90806020440617</c:v>
                </c:pt>
                <c:pt idx="5">
                  <c:v>9.88507525550771</c:v>
                </c:pt>
                <c:pt idx="6">
                  <c:v>11.86209030660925</c:v>
                </c:pt>
                <c:pt idx="7">
                  <c:v>13.8391053577108</c:v>
                </c:pt>
                <c:pt idx="8">
                  <c:v>15.81612040881233</c:v>
                </c:pt>
                <c:pt idx="9">
                  <c:v>17.79313545991388</c:v>
                </c:pt>
                <c:pt idx="10">
                  <c:v>19.77015051101542</c:v>
                </c:pt>
                <c:pt idx="11">
                  <c:v>21.74716556211697</c:v>
                </c:pt>
                <c:pt idx="12">
                  <c:v>23.7241806132185</c:v>
                </c:pt>
                <c:pt idx="13">
                  <c:v>25.70119566432004</c:v>
                </c:pt>
                <c:pt idx="14">
                  <c:v>27.67821071542158</c:v>
                </c:pt>
                <c:pt idx="15">
                  <c:v>29.65522576652313</c:v>
                </c:pt>
                <c:pt idx="16">
                  <c:v>31.63224081762467</c:v>
                </c:pt>
                <c:pt idx="17">
                  <c:v>33.60925586872621</c:v>
                </c:pt>
              </c:numCache>
            </c:numRef>
          </c:yVal>
          <c:smooth val="0"/>
          <c:extLst xmlns:c16r2="http://schemas.microsoft.com/office/drawing/2015/06/chart">
            <c:ext xmlns:c16="http://schemas.microsoft.com/office/drawing/2014/chart" uri="{C3380CC4-5D6E-409C-BE32-E72D297353CC}">
              <c16:uniqueId val="{00000007-43BF-4D2B-8F78-CFFA17A1F2B1}"/>
            </c:ext>
          </c:extLst>
        </c:ser>
        <c:dLbls>
          <c:showLegendKey val="0"/>
          <c:showVal val="0"/>
          <c:showCatName val="0"/>
          <c:showSerName val="0"/>
          <c:showPercent val="0"/>
          <c:showBubbleSize val="0"/>
        </c:dLbls>
        <c:axId val="2088648680"/>
        <c:axId val="2088654440"/>
      </c:scatterChart>
      <c:scatterChart>
        <c:scatterStyle val="lineMarker"/>
        <c:varyColors val="0"/>
        <c:ser>
          <c:idx val="8"/>
          <c:order val="8"/>
          <c:tx>
            <c:v>Power 1st Gear</c:v>
          </c:tx>
          <c:marker>
            <c:symbol val="none"/>
          </c:marker>
          <c:xVal>
            <c:numRef>
              <c:f>Sheet2!$B$51:$B$68</c:f>
              <c:numCache>
                <c:formatCode>General</c:formatCode>
                <c:ptCount val="18"/>
                <c:pt idx="0">
                  <c:v>228.3666666666666</c:v>
                </c:pt>
                <c:pt idx="1">
                  <c:v>214.2699588477366</c:v>
                </c:pt>
                <c:pt idx="2">
                  <c:v>200.1732510288059</c:v>
                </c:pt>
                <c:pt idx="3">
                  <c:v>186.076543209876</c:v>
                </c:pt>
                <c:pt idx="4">
                  <c:v>171.9798353909465</c:v>
                </c:pt>
                <c:pt idx="5">
                  <c:v>157.8831275720165</c:v>
                </c:pt>
                <c:pt idx="6">
                  <c:v>143.7864197530864</c:v>
                </c:pt>
                <c:pt idx="7">
                  <c:v>129.6897119341562</c:v>
                </c:pt>
                <c:pt idx="8">
                  <c:v>115.5930041152263</c:v>
                </c:pt>
                <c:pt idx="9">
                  <c:v>101.4962962962963</c:v>
                </c:pt>
                <c:pt idx="10">
                  <c:v>87.39958847736625</c:v>
                </c:pt>
                <c:pt idx="11">
                  <c:v>73.30288065843607</c:v>
                </c:pt>
                <c:pt idx="12">
                  <c:v>59.20617283950616</c:v>
                </c:pt>
                <c:pt idx="13">
                  <c:v>45.10946502057613</c:v>
                </c:pt>
                <c:pt idx="14">
                  <c:v>31.01275720164609</c:v>
                </c:pt>
                <c:pt idx="15">
                  <c:v>16.91604938271605</c:v>
                </c:pt>
                <c:pt idx="16">
                  <c:v>2.819341563786008</c:v>
                </c:pt>
                <c:pt idx="17">
                  <c:v>-12.68703703703704</c:v>
                </c:pt>
              </c:numCache>
            </c:numRef>
          </c:xVal>
          <c:yVal>
            <c:numRef>
              <c:f>Sheet2!$A$92:$A$109</c:f>
              <c:numCache>
                <c:formatCode>General</c:formatCode>
                <c:ptCount val="18"/>
                <c:pt idx="0">
                  <c:v>0.0</c:v>
                </c:pt>
                <c:pt idx="1">
                  <c:v>135.9487691529392</c:v>
                </c:pt>
                <c:pt idx="2">
                  <c:v>254.0095423647022</c:v>
                </c:pt>
                <c:pt idx="3">
                  <c:v>354.1823196352888</c:v>
                </c:pt>
                <c:pt idx="4">
                  <c:v>436.4671009646988</c:v>
                </c:pt>
                <c:pt idx="5">
                  <c:v>500.863886352934</c:v>
                </c:pt>
                <c:pt idx="6">
                  <c:v>547.3726757999921</c:v>
                </c:pt>
                <c:pt idx="7">
                  <c:v>575.993469305874</c:v>
                </c:pt>
                <c:pt idx="8">
                  <c:v>586.7262668705794</c:v>
                </c:pt>
                <c:pt idx="9">
                  <c:v>579.5710684941083</c:v>
                </c:pt>
                <c:pt idx="10">
                  <c:v>554.5278741764625</c:v>
                </c:pt>
                <c:pt idx="11">
                  <c:v>511.5966839176396</c:v>
                </c:pt>
                <c:pt idx="12">
                  <c:v>450.7774977176404</c:v>
                </c:pt>
                <c:pt idx="13">
                  <c:v>372.070315576465</c:v>
                </c:pt>
                <c:pt idx="14">
                  <c:v>275.475137494113</c:v>
                </c:pt>
                <c:pt idx="15">
                  <c:v>160.991963470586</c:v>
                </c:pt>
                <c:pt idx="16">
                  <c:v>28.62079350588192</c:v>
                </c:pt>
                <c:pt idx="17">
                  <c:v>-136.843168949998</c:v>
                </c:pt>
              </c:numCache>
            </c:numRef>
          </c:yVal>
          <c:smooth val="0"/>
          <c:extLst xmlns:c16r2="http://schemas.microsoft.com/office/drawing/2015/06/chart">
            <c:ext xmlns:c16="http://schemas.microsoft.com/office/drawing/2014/chart" uri="{C3380CC4-5D6E-409C-BE32-E72D297353CC}">
              <c16:uniqueId val="{00000008-43BF-4D2B-8F78-CFFA17A1F2B1}"/>
            </c:ext>
          </c:extLst>
        </c:ser>
        <c:ser>
          <c:idx val="9"/>
          <c:order val="9"/>
          <c:tx>
            <c:v>Power 2nd Gear</c:v>
          </c:tx>
          <c:marker>
            <c:symbol val="none"/>
          </c:marker>
          <c:xVal>
            <c:numRef>
              <c:f>Sheet2!$C$51:$C$68</c:f>
              <c:numCache>
                <c:formatCode>General</c:formatCode>
                <c:ptCount val="18"/>
                <c:pt idx="0">
                  <c:v>279.0666666666666</c:v>
                </c:pt>
                <c:pt idx="1">
                  <c:v>261.8403292181069</c:v>
                </c:pt>
                <c:pt idx="2">
                  <c:v>244.6139917695466</c:v>
                </c:pt>
                <c:pt idx="3">
                  <c:v>227.3876543209876</c:v>
                </c:pt>
                <c:pt idx="4">
                  <c:v>210.161316872428</c:v>
                </c:pt>
                <c:pt idx="5">
                  <c:v>192.9349794238683</c:v>
                </c:pt>
                <c:pt idx="6">
                  <c:v>175.7086419753086</c:v>
                </c:pt>
                <c:pt idx="7">
                  <c:v>158.4823045267489</c:v>
                </c:pt>
                <c:pt idx="8">
                  <c:v>141.2559670781893</c:v>
                </c:pt>
                <c:pt idx="9">
                  <c:v>124.0296296296296</c:v>
                </c:pt>
                <c:pt idx="10">
                  <c:v>106.8032921810699</c:v>
                </c:pt>
                <c:pt idx="11">
                  <c:v>89.5769547325102</c:v>
                </c:pt>
                <c:pt idx="12">
                  <c:v>72.3506172839506</c:v>
                </c:pt>
                <c:pt idx="13">
                  <c:v>55.12427983539094</c:v>
                </c:pt>
                <c:pt idx="14">
                  <c:v>37.89794238683127</c:v>
                </c:pt>
                <c:pt idx="15">
                  <c:v>20.6716049382716</c:v>
                </c:pt>
                <c:pt idx="16">
                  <c:v>3.445267489711933</c:v>
                </c:pt>
                <c:pt idx="17">
                  <c:v>-15.5037037037037</c:v>
                </c:pt>
              </c:numCache>
            </c:numRef>
          </c:xVal>
          <c:yVal>
            <c:numRef>
              <c:f>Sheet2!$C$92:$C$109</c:f>
              <c:numCache>
                <c:formatCode>General</c:formatCode>
                <c:ptCount val="18"/>
                <c:pt idx="0">
                  <c:v>0.0</c:v>
                </c:pt>
                <c:pt idx="1">
                  <c:v>135.9487691529392</c:v>
                </c:pt>
                <c:pt idx="2">
                  <c:v>254.0095423647022</c:v>
                </c:pt>
                <c:pt idx="3">
                  <c:v>354.1823196352888</c:v>
                </c:pt>
                <c:pt idx="4">
                  <c:v>436.4671009646988</c:v>
                </c:pt>
                <c:pt idx="5">
                  <c:v>500.863886352934</c:v>
                </c:pt>
                <c:pt idx="6">
                  <c:v>547.3726757999921</c:v>
                </c:pt>
                <c:pt idx="7">
                  <c:v>575.9934693058741</c:v>
                </c:pt>
                <c:pt idx="8">
                  <c:v>586.7262668705794</c:v>
                </c:pt>
                <c:pt idx="9">
                  <c:v>579.5710684941082</c:v>
                </c:pt>
                <c:pt idx="10">
                  <c:v>554.5278741764625</c:v>
                </c:pt>
                <c:pt idx="11">
                  <c:v>511.5966839176396</c:v>
                </c:pt>
                <c:pt idx="12">
                  <c:v>450.7774977176404</c:v>
                </c:pt>
                <c:pt idx="13">
                  <c:v>372.0703155764652</c:v>
                </c:pt>
                <c:pt idx="14">
                  <c:v>275.475137494113</c:v>
                </c:pt>
                <c:pt idx="15">
                  <c:v>160.991963470586</c:v>
                </c:pt>
                <c:pt idx="16">
                  <c:v>28.62079350588192</c:v>
                </c:pt>
                <c:pt idx="17">
                  <c:v>-136.843168949998</c:v>
                </c:pt>
              </c:numCache>
            </c:numRef>
          </c:yVal>
          <c:smooth val="0"/>
          <c:extLst xmlns:c16r2="http://schemas.microsoft.com/office/drawing/2015/06/chart">
            <c:ext xmlns:c16="http://schemas.microsoft.com/office/drawing/2014/chart" uri="{C3380CC4-5D6E-409C-BE32-E72D297353CC}">
              <c16:uniqueId val="{00000009-43BF-4D2B-8F78-CFFA17A1F2B1}"/>
            </c:ext>
          </c:extLst>
        </c:ser>
        <c:ser>
          <c:idx val="10"/>
          <c:order val="10"/>
          <c:tx>
            <c:v>Power 3rd Gear</c:v>
          </c:tx>
          <c:marker>
            <c:symbol val="none"/>
          </c:marker>
          <c:xVal>
            <c:numRef>
              <c:f>Sheet2!$D$51:$D$68</c:f>
              <c:numCache>
                <c:formatCode>General</c:formatCode>
                <c:ptCount val="18"/>
                <c:pt idx="0">
                  <c:v>324.1333333333332</c:v>
                </c:pt>
                <c:pt idx="1">
                  <c:v>304.1251028806584</c:v>
                </c:pt>
                <c:pt idx="2">
                  <c:v>284.1168724279834</c:v>
                </c:pt>
                <c:pt idx="3">
                  <c:v>264.1086419753086</c:v>
                </c:pt>
                <c:pt idx="4">
                  <c:v>244.1004115226337</c:v>
                </c:pt>
                <c:pt idx="5">
                  <c:v>224.0921810699588</c:v>
                </c:pt>
                <c:pt idx="6">
                  <c:v>204.083950617284</c:v>
                </c:pt>
                <c:pt idx="7">
                  <c:v>184.075720164609</c:v>
                </c:pt>
                <c:pt idx="8">
                  <c:v>164.0674897119341</c:v>
                </c:pt>
                <c:pt idx="9">
                  <c:v>144.0592592592592</c:v>
                </c:pt>
                <c:pt idx="10">
                  <c:v>124.0510288065843</c:v>
                </c:pt>
                <c:pt idx="11">
                  <c:v>104.0427983539094</c:v>
                </c:pt>
                <c:pt idx="12">
                  <c:v>84.03456790123456</c:v>
                </c:pt>
                <c:pt idx="13">
                  <c:v>64.02633744855949</c:v>
                </c:pt>
                <c:pt idx="14">
                  <c:v>44.01810699588476</c:v>
                </c:pt>
                <c:pt idx="15">
                  <c:v>24.00987654320987</c:v>
                </c:pt>
                <c:pt idx="16">
                  <c:v>4.00164609053498</c:v>
                </c:pt>
                <c:pt idx="17">
                  <c:v>-18.00740740740741</c:v>
                </c:pt>
              </c:numCache>
            </c:numRef>
          </c:xVal>
          <c:yVal>
            <c:numRef>
              <c:f>Sheet2!$B$92:$B$109</c:f>
              <c:numCache>
                <c:formatCode>General</c:formatCode>
                <c:ptCount val="18"/>
                <c:pt idx="0">
                  <c:v>0.0</c:v>
                </c:pt>
                <c:pt idx="1">
                  <c:v>135.9487691529392</c:v>
                </c:pt>
                <c:pt idx="2">
                  <c:v>254.0095423647022</c:v>
                </c:pt>
                <c:pt idx="3">
                  <c:v>354.1823196352888</c:v>
                </c:pt>
                <c:pt idx="4">
                  <c:v>436.467100964699</c:v>
                </c:pt>
                <c:pt idx="5">
                  <c:v>500.863886352934</c:v>
                </c:pt>
                <c:pt idx="6">
                  <c:v>547.3726757999921</c:v>
                </c:pt>
                <c:pt idx="7">
                  <c:v>575.993469305874</c:v>
                </c:pt>
                <c:pt idx="8">
                  <c:v>586.7262668705794</c:v>
                </c:pt>
                <c:pt idx="9">
                  <c:v>579.5710684941083</c:v>
                </c:pt>
                <c:pt idx="10">
                  <c:v>554.5278741764625</c:v>
                </c:pt>
                <c:pt idx="11">
                  <c:v>511.5966839176396</c:v>
                </c:pt>
                <c:pt idx="12">
                  <c:v>450.7774977176404</c:v>
                </c:pt>
                <c:pt idx="13">
                  <c:v>372.0703155764652</c:v>
                </c:pt>
                <c:pt idx="14">
                  <c:v>275.475137494113</c:v>
                </c:pt>
                <c:pt idx="15">
                  <c:v>160.991963470586</c:v>
                </c:pt>
                <c:pt idx="16">
                  <c:v>28.62079350588192</c:v>
                </c:pt>
                <c:pt idx="17">
                  <c:v>-136.843168949998</c:v>
                </c:pt>
              </c:numCache>
            </c:numRef>
          </c:yVal>
          <c:smooth val="0"/>
          <c:extLst xmlns:c16r2="http://schemas.microsoft.com/office/drawing/2015/06/chart">
            <c:ext xmlns:c16="http://schemas.microsoft.com/office/drawing/2014/chart" uri="{C3380CC4-5D6E-409C-BE32-E72D297353CC}">
              <c16:uniqueId val="{0000000A-43BF-4D2B-8F78-CFFA17A1F2B1}"/>
            </c:ext>
          </c:extLst>
        </c:ser>
        <c:ser>
          <c:idx val="11"/>
          <c:order val="11"/>
          <c:tx>
            <c:v>Power 4th Gear</c:v>
          </c:tx>
          <c:marker>
            <c:symbol val="none"/>
          </c:marker>
          <c:xVal>
            <c:numRef>
              <c:f>Sheet2!$E$51:$E$68</c:f>
              <c:numCache>
                <c:formatCode>General</c:formatCode>
                <c:ptCount val="18"/>
                <c:pt idx="0">
                  <c:v>368.7666666666666</c:v>
                </c:pt>
                <c:pt idx="1">
                  <c:v>346.00329218107</c:v>
                </c:pt>
                <c:pt idx="2">
                  <c:v>323.239917695473</c:v>
                </c:pt>
                <c:pt idx="3">
                  <c:v>300.4765432098765</c:v>
                </c:pt>
                <c:pt idx="4">
                  <c:v>277.713168724279</c:v>
                </c:pt>
                <c:pt idx="5">
                  <c:v>254.9497942386831</c:v>
                </c:pt>
                <c:pt idx="6">
                  <c:v>232.1864197530864</c:v>
                </c:pt>
                <c:pt idx="7">
                  <c:v>209.4230452674897</c:v>
                </c:pt>
                <c:pt idx="8">
                  <c:v>186.6596707818929</c:v>
                </c:pt>
                <c:pt idx="9">
                  <c:v>163.8962962962962</c:v>
                </c:pt>
                <c:pt idx="10">
                  <c:v>141.1329218106995</c:v>
                </c:pt>
                <c:pt idx="11">
                  <c:v>118.3695473251028</c:v>
                </c:pt>
                <c:pt idx="12">
                  <c:v>95.60617283950594</c:v>
                </c:pt>
                <c:pt idx="13">
                  <c:v>72.84279835390925</c:v>
                </c:pt>
                <c:pt idx="14">
                  <c:v>50.07942386831272</c:v>
                </c:pt>
                <c:pt idx="15">
                  <c:v>27.31604938271604</c:v>
                </c:pt>
                <c:pt idx="16">
                  <c:v>4.552674897119338</c:v>
                </c:pt>
                <c:pt idx="17">
                  <c:v>-20.48703703703702</c:v>
                </c:pt>
              </c:numCache>
            </c:numRef>
          </c:xVal>
          <c:yVal>
            <c:numRef>
              <c:f>Sheet2!$B$92:$B$109</c:f>
              <c:numCache>
                <c:formatCode>General</c:formatCode>
                <c:ptCount val="18"/>
                <c:pt idx="0">
                  <c:v>0.0</c:v>
                </c:pt>
                <c:pt idx="1">
                  <c:v>135.9487691529392</c:v>
                </c:pt>
                <c:pt idx="2">
                  <c:v>254.0095423647022</c:v>
                </c:pt>
                <c:pt idx="3">
                  <c:v>354.1823196352888</c:v>
                </c:pt>
                <c:pt idx="4">
                  <c:v>436.467100964699</c:v>
                </c:pt>
                <c:pt idx="5">
                  <c:v>500.863886352934</c:v>
                </c:pt>
                <c:pt idx="6">
                  <c:v>547.3726757999921</c:v>
                </c:pt>
                <c:pt idx="7">
                  <c:v>575.993469305874</c:v>
                </c:pt>
                <c:pt idx="8">
                  <c:v>586.7262668705794</c:v>
                </c:pt>
                <c:pt idx="9">
                  <c:v>579.5710684941083</c:v>
                </c:pt>
                <c:pt idx="10">
                  <c:v>554.5278741764625</c:v>
                </c:pt>
                <c:pt idx="11">
                  <c:v>511.5966839176396</c:v>
                </c:pt>
                <c:pt idx="12">
                  <c:v>450.7774977176404</c:v>
                </c:pt>
                <c:pt idx="13">
                  <c:v>372.0703155764652</c:v>
                </c:pt>
                <c:pt idx="14">
                  <c:v>275.475137494113</c:v>
                </c:pt>
                <c:pt idx="15">
                  <c:v>160.991963470586</c:v>
                </c:pt>
                <c:pt idx="16">
                  <c:v>28.62079350588192</c:v>
                </c:pt>
                <c:pt idx="17">
                  <c:v>-136.843168949998</c:v>
                </c:pt>
              </c:numCache>
            </c:numRef>
          </c:yVal>
          <c:smooth val="0"/>
          <c:extLst xmlns:c16r2="http://schemas.microsoft.com/office/drawing/2015/06/chart">
            <c:ext xmlns:c16="http://schemas.microsoft.com/office/drawing/2014/chart" uri="{C3380CC4-5D6E-409C-BE32-E72D297353CC}">
              <c16:uniqueId val="{0000000B-43BF-4D2B-8F78-CFFA17A1F2B1}"/>
            </c:ext>
          </c:extLst>
        </c:ser>
        <c:ser>
          <c:idx val="12"/>
          <c:order val="12"/>
          <c:tx>
            <c:v>Power 5th Gear</c:v>
          </c:tx>
          <c:marker>
            <c:symbol val="none"/>
          </c:marker>
          <c:xVal>
            <c:numRef>
              <c:f>Sheet2!$F$51:$F$68</c:f>
              <c:numCache>
                <c:formatCode>General</c:formatCode>
                <c:ptCount val="18"/>
                <c:pt idx="0">
                  <c:v>433.3333333333332</c:v>
                </c:pt>
                <c:pt idx="1">
                  <c:v>406.5843621399176</c:v>
                </c:pt>
                <c:pt idx="2">
                  <c:v>379.8353909465013</c:v>
                </c:pt>
                <c:pt idx="3">
                  <c:v>353.0864197530857</c:v>
                </c:pt>
                <c:pt idx="4">
                  <c:v>326.3374485596705</c:v>
                </c:pt>
                <c:pt idx="5">
                  <c:v>299.5884773662551</c:v>
                </c:pt>
                <c:pt idx="6">
                  <c:v>272.8395061728393</c:v>
                </c:pt>
                <c:pt idx="7">
                  <c:v>246.0905349794238</c:v>
                </c:pt>
                <c:pt idx="8">
                  <c:v>219.3415637860082</c:v>
                </c:pt>
                <c:pt idx="9">
                  <c:v>192.5925925925926</c:v>
                </c:pt>
                <c:pt idx="10">
                  <c:v>165.8436213991769</c:v>
                </c:pt>
                <c:pt idx="11">
                  <c:v>139.0946502057613</c:v>
                </c:pt>
                <c:pt idx="12">
                  <c:v>112.3456790123457</c:v>
                </c:pt>
                <c:pt idx="13">
                  <c:v>85.59670781892987</c:v>
                </c:pt>
                <c:pt idx="14">
                  <c:v>58.84773662551439</c:v>
                </c:pt>
                <c:pt idx="15">
                  <c:v>32.09876543209875</c:v>
                </c:pt>
                <c:pt idx="16">
                  <c:v>5.349794238683126</c:v>
                </c:pt>
                <c:pt idx="17">
                  <c:v>-24.07407407407407</c:v>
                </c:pt>
              </c:numCache>
            </c:numRef>
          </c:xVal>
          <c:yVal>
            <c:numRef>
              <c:f>Sheet2!$B$92:$B$109</c:f>
              <c:numCache>
                <c:formatCode>General</c:formatCode>
                <c:ptCount val="18"/>
                <c:pt idx="0">
                  <c:v>0.0</c:v>
                </c:pt>
                <c:pt idx="1">
                  <c:v>135.9487691529392</c:v>
                </c:pt>
                <c:pt idx="2">
                  <c:v>254.0095423647022</c:v>
                </c:pt>
                <c:pt idx="3">
                  <c:v>354.1823196352888</c:v>
                </c:pt>
                <c:pt idx="4">
                  <c:v>436.467100964699</c:v>
                </c:pt>
                <c:pt idx="5">
                  <c:v>500.863886352934</c:v>
                </c:pt>
                <c:pt idx="6">
                  <c:v>547.3726757999921</c:v>
                </c:pt>
                <c:pt idx="7">
                  <c:v>575.993469305874</c:v>
                </c:pt>
                <c:pt idx="8">
                  <c:v>586.7262668705794</c:v>
                </c:pt>
                <c:pt idx="9">
                  <c:v>579.5710684941083</c:v>
                </c:pt>
                <c:pt idx="10">
                  <c:v>554.5278741764625</c:v>
                </c:pt>
                <c:pt idx="11">
                  <c:v>511.5966839176396</c:v>
                </c:pt>
                <c:pt idx="12">
                  <c:v>450.7774977176404</c:v>
                </c:pt>
                <c:pt idx="13">
                  <c:v>372.0703155764652</c:v>
                </c:pt>
                <c:pt idx="14">
                  <c:v>275.475137494113</c:v>
                </c:pt>
                <c:pt idx="15">
                  <c:v>160.991963470586</c:v>
                </c:pt>
                <c:pt idx="16">
                  <c:v>28.62079350588192</c:v>
                </c:pt>
                <c:pt idx="17">
                  <c:v>-136.843168949998</c:v>
                </c:pt>
              </c:numCache>
            </c:numRef>
          </c:yVal>
          <c:smooth val="0"/>
          <c:extLst xmlns:c16r2="http://schemas.microsoft.com/office/drawing/2015/06/chart">
            <c:ext xmlns:c16="http://schemas.microsoft.com/office/drawing/2014/chart" uri="{C3380CC4-5D6E-409C-BE32-E72D297353CC}">
              <c16:uniqueId val="{0000000C-43BF-4D2B-8F78-CFFA17A1F2B1}"/>
            </c:ext>
          </c:extLst>
        </c:ser>
        <c:ser>
          <c:idx val="13"/>
          <c:order val="13"/>
          <c:tx>
            <c:v>Power 6th Gear</c:v>
          </c:tx>
          <c:marker>
            <c:symbol val="none"/>
          </c:marker>
          <c:xVal>
            <c:numRef>
              <c:f>Sheet2!$G$51:$G$68</c:f>
              <c:numCache>
                <c:formatCode>General</c:formatCode>
                <c:ptCount val="18"/>
                <c:pt idx="0">
                  <c:v>529.9666666666667</c:v>
                </c:pt>
                <c:pt idx="1">
                  <c:v>497.2526748971193</c:v>
                </c:pt>
                <c:pt idx="2">
                  <c:v>464.538683127572</c:v>
                </c:pt>
                <c:pt idx="3">
                  <c:v>431.8246913580247</c:v>
                </c:pt>
                <c:pt idx="4">
                  <c:v>399.1106995884774</c:v>
                </c:pt>
                <c:pt idx="5">
                  <c:v>366.3967078189301</c:v>
                </c:pt>
                <c:pt idx="6">
                  <c:v>333.6827160493825</c:v>
                </c:pt>
                <c:pt idx="7">
                  <c:v>300.9687242798354</c:v>
                </c:pt>
                <c:pt idx="8">
                  <c:v>268.254732510288</c:v>
                </c:pt>
                <c:pt idx="9">
                  <c:v>235.5407407407407</c:v>
                </c:pt>
                <c:pt idx="10">
                  <c:v>202.8267489711934</c:v>
                </c:pt>
                <c:pt idx="11">
                  <c:v>170.1127572016461</c:v>
                </c:pt>
                <c:pt idx="12">
                  <c:v>137.3987654320988</c:v>
                </c:pt>
                <c:pt idx="13">
                  <c:v>104.6847736625514</c:v>
                </c:pt>
                <c:pt idx="14">
                  <c:v>71.97078189300392</c:v>
                </c:pt>
                <c:pt idx="15">
                  <c:v>39.2567901234568</c:v>
                </c:pt>
                <c:pt idx="16">
                  <c:v>6.542798353909464</c:v>
                </c:pt>
                <c:pt idx="17">
                  <c:v>-29.44259259259258</c:v>
                </c:pt>
              </c:numCache>
            </c:numRef>
          </c:xVal>
          <c:yVal>
            <c:numRef>
              <c:f>Sheet2!$B$92:$B$109</c:f>
              <c:numCache>
                <c:formatCode>General</c:formatCode>
                <c:ptCount val="18"/>
                <c:pt idx="0">
                  <c:v>0.0</c:v>
                </c:pt>
                <c:pt idx="1">
                  <c:v>135.9487691529392</c:v>
                </c:pt>
                <c:pt idx="2">
                  <c:v>254.0095423647022</c:v>
                </c:pt>
                <c:pt idx="3">
                  <c:v>354.1823196352888</c:v>
                </c:pt>
                <c:pt idx="4">
                  <c:v>436.467100964699</c:v>
                </c:pt>
                <c:pt idx="5">
                  <c:v>500.863886352934</c:v>
                </c:pt>
                <c:pt idx="6">
                  <c:v>547.3726757999921</c:v>
                </c:pt>
                <c:pt idx="7">
                  <c:v>575.993469305874</c:v>
                </c:pt>
                <c:pt idx="8">
                  <c:v>586.7262668705794</c:v>
                </c:pt>
                <c:pt idx="9">
                  <c:v>579.5710684941083</c:v>
                </c:pt>
                <c:pt idx="10">
                  <c:v>554.5278741764625</c:v>
                </c:pt>
                <c:pt idx="11">
                  <c:v>511.5966839176396</c:v>
                </c:pt>
                <c:pt idx="12">
                  <c:v>450.7774977176404</c:v>
                </c:pt>
                <c:pt idx="13">
                  <c:v>372.0703155764652</c:v>
                </c:pt>
                <c:pt idx="14">
                  <c:v>275.475137494113</c:v>
                </c:pt>
                <c:pt idx="15">
                  <c:v>160.991963470586</c:v>
                </c:pt>
                <c:pt idx="16">
                  <c:v>28.62079350588192</c:v>
                </c:pt>
                <c:pt idx="17">
                  <c:v>-136.843168949998</c:v>
                </c:pt>
              </c:numCache>
            </c:numRef>
          </c:yVal>
          <c:smooth val="0"/>
          <c:extLst xmlns:c16r2="http://schemas.microsoft.com/office/drawing/2015/06/chart">
            <c:ext xmlns:c16="http://schemas.microsoft.com/office/drawing/2014/chart" uri="{C3380CC4-5D6E-409C-BE32-E72D297353CC}">
              <c16:uniqueId val="{0000000D-43BF-4D2B-8F78-CFFA17A1F2B1}"/>
            </c:ext>
          </c:extLst>
        </c:ser>
        <c:ser>
          <c:idx val="14"/>
          <c:order val="14"/>
          <c:tx>
            <c:v>Power 7th Gear</c:v>
          </c:tx>
          <c:marker>
            <c:symbol val="none"/>
          </c:marker>
          <c:xVal>
            <c:numRef>
              <c:f>Sheet2!$H$51:$H$68</c:f>
              <c:numCache>
                <c:formatCode>General</c:formatCode>
                <c:ptCount val="18"/>
                <c:pt idx="0">
                  <c:v>614.8999999999999</c:v>
                </c:pt>
                <c:pt idx="1">
                  <c:v>576.9432098765432</c:v>
                </c:pt>
                <c:pt idx="2">
                  <c:v>538.9864197530863</c:v>
                </c:pt>
                <c:pt idx="3">
                  <c:v>501.0296296296295</c:v>
                </c:pt>
                <c:pt idx="4">
                  <c:v>463.0728395061726</c:v>
                </c:pt>
                <c:pt idx="5">
                  <c:v>425.1160493827161</c:v>
                </c:pt>
                <c:pt idx="6">
                  <c:v>387.1592592592592</c:v>
                </c:pt>
                <c:pt idx="7">
                  <c:v>349.2024691358024</c:v>
                </c:pt>
                <c:pt idx="8">
                  <c:v>311.2456790123456</c:v>
                </c:pt>
                <c:pt idx="9">
                  <c:v>273.2888888888887</c:v>
                </c:pt>
                <c:pt idx="10">
                  <c:v>235.3320987654321</c:v>
                </c:pt>
                <c:pt idx="11">
                  <c:v>197.3753086419753</c:v>
                </c:pt>
                <c:pt idx="12">
                  <c:v>159.4185185185185</c:v>
                </c:pt>
                <c:pt idx="13">
                  <c:v>121.4617283950617</c:v>
                </c:pt>
                <c:pt idx="14">
                  <c:v>83.50493827160483</c:v>
                </c:pt>
                <c:pt idx="15">
                  <c:v>45.54814814814815</c:v>
                </c:pt>
                <c:pt idx="16">
                  <c:v>7.591358024691356</c:v>
                </c:pt>
                <c:pt idx="17">
                  <c:v>-34.1611111111111</c:v>
                </c:pt>
              </c:numCache>
            </c:numRef>
          </c:xVal>
          <c:yVal>
            <c:numRef>
              <c:f>Sheet2!$B$92:$B$109</c:f>
              <c:numCache>
                <c:formatCode>General</c:formatCode>
                <c:ptCount val="18"/>
                <c:pt idx="0">
                  <c:v>0.0</c:v>
                </c:pt>
                <c:pt idx="1">
                  <c:v>135.9487691529392</c:v>
                </c:pt>
                <c:pt idx="2">
                  <c:v>254.0095423647022</c:v>
                </c:pt>
                <c:pt idx="3">
                  <c:v>354.1823196352888</c:v>
                </c:pt>
                <c:pt idx="4">
                  <c:v>436.467100964699</c:v>
                </c:pt>
                <c:pt idx="5">
                  <c:v>500.863886352934</c:v>
                </c:pt>
                <c:pt idx="6">
                  <c:v>547.3726757999921</c:v>
                </c:pt>
                <c:pt idx="7">
                  <c:v>575.993469305874</c:v>
                </c:pt>
                <c:pt idx="8">
                  <c:v>586.7262668705794</c:v>
                </c:pt>
                <c:pt idx="9">
                  <c:v>579.5710684941083</c:v>
                </c:pt>
                <c:pt idx="10">
                  <c:v>554.5278741764625</c:v>
                </c:pt>
                <c:pt idx="11">
                  <c:v>511.5966839176396</c:v>
                </c:pt>
                <c:pt idx="12">
                  <c:v>450.7774977176404</c:v>
                </c:pt>
                <c:pt idx="13">
                  <c:v>372.0703155764652</c:v>
                </c:pt>
                <c:pt idx="14">
                  <c:v>275.475137494113</c:v>
                </c:pt>
                <c:pt idx="15">
                  <c:v>160.991963470586</c:v>
                </c:pt>
                <c:pt idx="16">
                  <c:v>28.62079350588192</c:v>
                </c:pt>
                <c:pt idx="17">
                  <c:v>-136.843168949998</c:v>
                </c:pt>
              </c:numCache>
            </c:numRef>
          </c:yVal>
          <c:smooth val="0"/>
          <c:extLst xmlns:c16r2="http://schemas.microsoft.com/office/drawing/2015/06/chart">
            <c:ext xmlns:c16="http://schemas.microsoft.com/office/drawing/2014/chart" uri="{C3380CC4-5D6E-409C-BE32-E72D297353CC}">
              <c16:uniqueId val="{0000000E-43BF-4D2B-8F78-CFFA17A1F2B1}"/>
            </c:ext>
          </c:extLst>
        </c:ser>
        <c:ser>
          <c:idx val="15"/>
          <c:order val="15"/>
          <c:tx>
            <c:v>Power 8th Gear</c:v>
          </c:tx>
          <c:marker>
            <c:symbol val="none"/>
          </c:marker>
          <c:xVal>
            <c:numRef>
              <c:f>Sheet2!$I$51:$I$68</c:f>
              <c:numCache>
                <c:formatCode>General</c:formatCode>
                <c:ptCount val="18"/>
                <c:pt idx="0">
                  <c:v>699.8333333333331</c:v>
                </c:pt>
                <c:pt idx="1">
                  <c:v>656.633744855967</c:v>
                </c:pt>
                <c:pt idx="2">
                  <c:v>613.4341563786007</c:v>
                </c:pt>
                <c:pt idx="3">
                  <c:v>570.2345679012344</c:v>
                </c:pt>
                <c:pt idx="4">
                  <c:v>527.0349794238682</c:v>
                </c:pt>
                <c:pt idx="5">
                  <c:v>483.8353909465012</c:v>
                </c:pt>
                <c:pt idx="6">
                  <c:v>440.6358024691357</c:v>
                </c:pt>
                <c:pt idx="7">
                  <c:v>397.4362139917689</c:v>
                </c:pt>
                <c:pt idx="8">
                  <c:v>354.2366255144032</c:v>
                </c:pt>
                <c:pt idx="9">
                  <c:v>311.037037037037</c:v>
                </c:pt>
                <c:pt idx="10">
                  <c:v>267.8374485596705</c:v>
                </c:pt>
                <c:pt idx="11">
                  <c:v>224.6378600823045</c:v>
                </c:pt>
                <c:pt idx="12">
                  <c:v>181.4382716049382</c:v>
                </c:pt>
                <c:pt idx="13">
                  <c:v>138.238683127572</c:v>
                </c:pt>
                <c:pt idx="14">
                  <c:v>95.03909465020576</c:v>
                </c:pt>
                <c:pt idx="15">
                  <c:v>51.8395061728395</c:v>
                </c:pt>
                <c:pt idx="16">
                  <c:v>8.63991769547325</c:v>
                </c:pt>
                <c:pt idx="17">
                  <c:v>-38.87962962962954</c:v>
                </c:pt>
              </c:numCache>
            </c:numRef>
          </c:xVal>
          <c:yVal>
            <c:numRef>
              <c:f>Sheet2!$B$92:$B$109</c:f>
              <c:numCache>
                <c:formatCode>General</c:formatCode>
                <c:ptCount val="18"/>
                <c:pt idx="0">
                  <c:v>0.0</c:v>
                </c:pt>
                <c:pt idx="1">
                  <c:v>135.9487691529392</c:v>
                </c:pt>
                <c:pt idx="2">
                  <c:v>254.0095423647022</c:v>
                </c:pt>
                <c:pt idx="3">
                  <c:v>354.1823196352888</c:v>
                </c:pt>
                <c:pt idx="4">
                  <c:v>436.467100964699</c:v>
                </c:pt>
                <c:pt idx="5">
                  <c:v>500.863886352934</c:v>
                </c:pt>
                <c:pt idx="6">
                  <c:v>547.3726757999921</c:v>
                </c:pt>
                <c:pt idx="7">
                  <c:v>575.993469305874</c:v>
                </c:pt>
                <c:pt idx="8">
                  <c:v>586.7262668705794</c:v>
                </c:pt>
                <c:pt idx="9">
                  <c:v>579.5710684941083</c:v>
                </c:pt>
                <c:pt idx="10">
                  <c:v>554.5278741764625</c:v>
                </c:pt>
                <c:pt idx="11">
                  <c:v>511.5966839176396</c:v>
                </c:pt>
                <c:pt idx="12">
                  <c:v>450.7774977176404</c:v>
                </c:pt>
                <c:pt idx="13">
                  <c:v>372.0703155764652</c:v>
                </c:pt>
                <c:pt idx="14">
                  <c:v>275.475137494113</c:v>
                </c:pt>
                <c:pt idx="15">
                  <c:v>160.991963470586</c:v>
                </c:pt>
                <c:pt idx="16">
                  <c:v>28.62079350588192</c:v>
                </c:pt>
                <c:pt idx="17">
                  <c:v>-136.843168949998</c:v>
                </c:pt>
              </c:numCache>
            </c:numRef>
          </c:yVal>
          <c:smooth val="0"/>
          <c:extLst xmlns:c16r2="http://schemas.microsoft.com/office/drawing/2015/06/chart">
            <c:ext xmlns:c16="http://schemas.microsoft.com/office/drawing/2014/chart" uri="{C3380CC4-5D6E-409C-BE32-E72D297353CC}">
              <c16:uniqueId val="{0000000F-43BF-4D2B-8F78-CFFA17A1F2B1}"/>
            </c:ext>
          </c:extLst>
        </c:ser>
        <c:dLbls>
          <c:showLegendKey val="0"/>
          <c:showVal val="0"/>
          <c:showCatName val="0"/>
          <c:showSerName val="0"/>
          <c:showPercent val="0"/>
          <c:showBubbleSize val="0"/>
        </c:dLbls>
        <c:axId val="2088665800"/>
        <c:axId val="2088660120"/>
      </c:scatterChart>
      <c:valAx>
        <c:axId val="2088648680"/>
        <c:scaling>
          <c:orientation val="minMax"/>
          <c:min val="0.0"/>
        </c:scaling>
        <c:delete val="0"/>
        <c:axPos val="b"/>
        <c:majorGridlines/>
        <c:title>
          <c:tx>
            <c:rich>
              <a:bodyPr/>
              <a:lstStyle/>
              <a:p>
                <a:pPr>
                  <a:defRPr/>
                </a:pPr>
                <a:r>
                  <a:rPr lang="en-US"/>
                  <a:t>Wheel</a:t>
                </a:r>
                <a:r>
                  <a:rPr lang="en-US" baseline="0"/>
                  <a:t> Speed (RPM)</a:t>
                </a:r>
                <a:endParaRPr lang="en-US"/>
              </a:p>
            </c:rich>
          </c:tx>
          <c:layout/>
          <c:overlay val="0"/>
        </c:title>
        <c:numFmt formatCode="General" sourceLinked="1"/>
        <c:majorTickMark val="out"/>
        <c:minorTickMark val="none"/>
        <c:tickLblPos val="nextTo"/>
        <c:crossAx val="2088654440"/>
        <c:crosses val="autoZero"/>
        <c:crossBetween val="midCat"/>
      </c:valAx>
      <c:valAx>
        <c:axId val="2088654440"/>
        <c:scaling>
          <c:orientation val="minMax"/>
          <c:min val="0.0"/>
        </c:scaling>
        <c:delete val="0"/>
        <c:axPos val="l"/>
        <c:majorGridlines/>
        <c:title>
          <c:tx>
            <c:rich>
              <a:bodyPr rot="-5400000" vert="horz"/>
              <a:lstStyle/>
              <a:p>
                <a:pPr>
                  <a:defRPr/>
                </a:pPr>
                <a:r>
                  <a:rPr lang="en-US"/>
                  <a:t>Wheel</a:t>
                </a:r>
                <a:r>
                  <a:rPr lang="en-US" baseline="0"/>
                  <a:t> Torque (Nm)</a:t>
                </a:r>
                <a:endParaRPr lang="en-US"/>
              </a:p>
            </c:rich>
          </c:tx>
          <c:layout/>
          <c:overlay val="0"/>
        </c:title>
        <c:numFmt formatCode="General" sourceLinked="1"/>
        <c:majorTickMark val="out"/>
        <c:minorTickMark val="none"/>
        <c:tickLblPos val="nextTo"/>
        <c:crossAx val="2088648680"/>
        <c:crosses val="autoZero"/>
        <c:crossBetween val="midCat"/>
      </c:valAx>
      <c:valAx>
        <c:axId val="2088660120"/>
        <c:scaling>
          <c:orientation val="minMax"/>
          <c:min val="0.0"/>
        </c:scaling>
        <c:delete val="0"/>
        <c:axPos val="r"/>
        <c:title>
          <c:tx>
            <c:rich>
              <a:bodyPr rot="-5400000" vert="horz"/>
              <a:lstStyle/>
              <a:p>
                <a:pPr>
                  <a:defRPr/>
                </a:pPr>
                <a:r>
                  <a:rPr lang="en-US"/>
                  <a:t>Power</a:t>
                </a:r>
                <a:r>
                  <a:rPr lang="en-US" baseline="0"/>
                  <a:t> Output (W)</a:t>
                </a:r>
                <a:endParaRPr lang="en-US"/>
              </a:p>
            </c:rich>
          </c:tx>
          <c:layout/>
          <c:overlay val="0"/>
        </c:title>
        <c:numFmt formatCode="General" sourceLinked="1"/>
        <c:majorTickMark val="out"/>
        <c:minorTickMark val="none"/>
        <c:tickLblPos val="nextTo"/>
        <c:crossAx val="2088665800"/>
        <c:crosses val="max"/>
        <c:crossBetween val="midCat"/>
      </c:valAx>
      <c:valAx>
        <c:axId val="2088665800"/>
        <c:scaling>
          <c:orientation val="minMax"/>
        </c:scaling>
        <c:delete val="1"/>
        <c:axPos val="b"/>
        <c:numFmt formatCode="General" sourceLinked="1"/>
        <c:majorTickMark val="out"/>
        <c:minorTickMark val="none"/>
        <c:tickLblPos val="nextTo"/>
        <c:crossAx val="208866012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Groschopp</a:t>
            </a:r>
            <a:r>
              <a:rPr lang="en-US" baseline="0"/>
              <a:t> Test Data vs Simulation</a:t>
            </a:r>
            <a:endParaRPr lang="en-US"/>
          </a:p>
        </c:rich>
      </c:tx>
      <c:layout/>
      <c:overlay val="0"/>
    </c:title>
    <c:autoTitleDeleted val="0"/>
    <c:plotArea>
      <c:layout/>
      <c:scatterChart>
        <c:scatterStyle val="smoothMarker"/>
        <c:varyColors val="0"/>
        <c:ser>
          <c:idx val="0"/>
          <c:order val="0"/>
          <c:tx>
            <c:v>Current Test</c:v>
          </c:tx>
          <c:xVal>
            <c:numRef>
              <c:f>'Groschopp Data vs Simulation'!$E$2:$E$14</c:f>
              <c:numCache>
                <c:formatCode>0.00</c:formatCode>
                <c:ptCount val="13"/>
                <c:pt idx="0" formatCode="0.0">
                  <c:v>0.0</c:v>
                </c:pt>
                <c:pt idx="1">
                  <c:v>0.035477236410562</c:v>
                </c:pt>
                <c:pt idx="2">
                  <c:v>10.58102926703545</c:v>
                </c:pt>
                <c:pt idx="3">
                  <c:v>22.8003385593994</c:v>
                </c:pt>
                <c:pt idx="4">
                  <c:v>34.686342605231</c:v>
                </c:pt>
                <c:pt idx="5">
                  <c:v>45.7475573969317</c:v>
                </c:pt>
                <c:pt idx="6">
                  <c:v>56.9217570179654</c:v>
                </c:pt>
                <c:pt idx="7">
                  <c:v>68.581791405131</c:v>
                </c:pt>
                <c:pt idx="8" formatCode="0.0">
                  <c:v>78.63744121576798</c:v>
                </c:pt>
                <c:pt idx="9">
                  <c:v>92.45548584319377</c:v>
                </c:pt>
                <c:pt idx="10">
                  <c:v>102.5450311026308</c:v>
                </c:pt>
                <c:pt idx="11">
                  <c:v>113.775723138331</c:v>
                </c:pt>
                <c:pt idx="12">
                  <c:v>126.54300885296</c:v>
                </c:pt>
              </c:numCache>
            </c:numRef>
          </c:xVal>
          <c:yVal>
            <c:numRef>
              <c:f>'Groschopp Data vs Simulation'!$B$2:$B$14</c:f>
              <c:numCache>
                <c:formatCode>0.00</c:formatCode>
                <c:ptCount val="13"/>
                <c:pt idx="0">
                  <c:v>1.19</c:v>
                </c:pt>
                <c:pt idx="1">
                  <c:v>1.157</c:v>
                </c:pt>
                <c:pt idx="2">
                  <c:v>4.599</c:v>
                </c:pt>
                <c:pt idx="3">
                  <c:v>7.54</c:v>
                </c:pt>
                <c:pt idx="4">
                  <c:v>10.583</c:v>
                </c:pt>
                <c:pt idx="5">
                  <c:v>13.623</c:v>
                </c:pt>
                <c:pt idx="6">
                  <c:v>16.32999999999999</c:v>
                </c:pt>
                <c:pt idx="7">
                  <c:v>19.108</c:v>
                </c:pt>
                <c:pt idx="8">
                  <c:v>21.834</c:v>
                </c:pt>
                <c:pt idx="9">
                  <c:v>24.485</c:v>
                </c:pt>
                <c:pt idx="10">
                  <c:v>24.496</c:v>
                </c:pt>
                <c:pt idx="11">
                  <c:v>24.66700000000001</c:v>
                </c:pt>
                <c:pt idx="12">
                  <c:v>24.614</c:v>
                </c:pt>
              </c:numCache>
            </c:numRef>
          </c:yVal>
          <c:smooth val="1"/>
          <c:extLst xmlns:c16r2="http://schemas.microsoft.com/office/drawing/2015/06/chart">
            <c:ext xmlns:c16="http://schemas.microsoft.com/office/drawing/2014/chart" uri="{C3380CC4-5D6E-409C-BE32-E72D297353CC}">
              <c16:uniqueId val="{00000000-8011-4F22-98DA-803506AF14A3}"/>
            </c:ext>
          </c:extLst>
        </c:ser>
        <c:ser>
          <c:idx val="2"/>
          <c:order val="2"/>
          <c:tx>
            <c:v>RPM Test</c:v>
          </c:tx>
          <c:xVal>
            <c:numRef>
              <c:f>'Groschopp Data vs Simulation'!$E$2:$E$14</c:f>
              <c:numCache>
                <c:formatCode>0.00</c:formatCode>
                <c:ptCount val="13"/>
                <c:pt idx="0" formatCode="0.0">
                  <c:v>0.0</c:v>
                </c:pt>
                <c:pt idx="1">
                  <c:v>0.035477236410562</c:v>
                </c:pt>
                <c:pt idx="2">
                  <c:v>10.58102926703545</c:v>
                </c:pt>
                <c:pt idx="3">
                  <c:v>22.8003385593994</c:v>
                </c:pt>
                <c:pt idx="4">
                  <c:v>34.686342605231</c:v>
                </c:pt>
                <c:pt idx="5">
                  <c:v>45.7475573969317</c:v>
                </c:pt>
                <c:pt idx="6">
                  <c:v>56.9217570179654</c:v>
                </c:pt>
                <c:pt idx="7">
                  <c:v>68.581791405131</c:v>
                </c:pt>
                <c:pt idx="8" formatCode="0.0">
                  <c:v>78.63744121576798</c:v>
                </c:pt>
                <c:pt idx="9">
                  <c:v>92.45548584319377</c:v>
                </c:pt>
                <c:pt idx="10">
                  <c:v>102.5450311026308</c:v>
                </c:pt>
                <c:pt idx="11">
                  <c:v>113.775723138331</c:v>
                </c:pt>
                <c:pt idx="12">
                  <c:v>126.54300885296</c:v>
                </c:pt>
              </c:numCache>
            </c:numRef>
          </c:xVal>
          <c:yVal>
            <c:numRef>
              <c:f>'Groschopp Data vs Simulation'!$D$2:$D$14</c:f>
              <c:numCache>
                <c:formatCode>General</c:formatCode>
                <c:ptCount val="13"/>
                <c:pt idx="0" formatCode="0">
                  <c:v>139.2</c:v>
                </c:pt>
                <c:pt idx="1">
                  <c:v>141.0</c:v>
                </c:pt>
                <c:pt idx="2">
                  <c:v>134.0</c:v>
                </c:pt>
                <c:pt idx="3">
                  <c:v>128.0</c:v>
                </c:pt>
                <c:pt idx="4">
                  <c:v>124.0</c:v>
                </c:pt>
                <c:pt idx="5">
                  <c:v>120.0</c:v>
                </c:pt>
                <c:pt idx="6">
                  <c:v>114.0</c:v>
                </c:pt>
                <c:pt idx="7">
                  <c:v>114.0</c:v>
                </c:pt>
                <c:pt idx="8">
                  <c:v>104.0</c:v>
                </c:pt>
                <c:pt idx="9">
                  <c:v>107.0</c:v>
                </c:pt>
                <c:pt idx="10">
                  <c:v>90.0</c:v>
                </c:pt>
                <c:pt idx="11">
                  <c:v>78.0</c:v>
                </c:pt>
                <c:pt idx="12">
                  <c:v>64.0</c:v>
                </c:pt>
              </c:numCache>
            </c:numRef>
          </c:yVal>
          <c:smooth val="1"/>
          <c:extLst xmlns:c16r2="http://schemas.microsoft.com/office/drawing/2015/06/chart">
            <c:ext xmlns:c16="http://schemas.microsoft.com/office/drawing/2014/chart" uri="{C3380CC4-5D6E-409C-BE32-E72D297353CC}">
              <c16:uniqueId val="{00000001-8011-4F22-98DA-803506AF14A3}"/>
            </c:ext>
          </c:extLst>
        </c:ser>
        <c:ser>
          <c:idx val="3"/>
          <c:order val="4"/>
          <c:tx>
            <c:v>Current Simulation</c:v>
          </c:tx>
          <c:spPr>
            <a:ln w="19050" cmpd="sng">
              <a:prstDash val="dashDot"/>
            </a:ln>
          </c:spPr>
          <c:marker>
            <c:spPr>
              <a:ln w="19050" cmpd="sng">
                <a:prstDash val="dashDot"/>
              </a:ln>
            </c:spPr>
          </c:marker>
          <c:xVal>
            <c:numRef>
              <c:f>'Groschopp Data vs Simulation'!$M$2:$M$14</c:f>
              <c:numCache>
                <c:formatCode>0.00</c:formatCode>
                <c:ptCount val="13"/>
                <c:pt idx="0" formatCode="0.0">
                  <c:v>0.0</c:v>
                </c:pt>
                <c:pt idx="1">
                  <c:v>0.035477236410562</c:v>
                </c:pt>
                <c:pt idx="2">
                  <c:v>10.58102926703545</c:v>
                </c:pt>
                <c:pt idx="3">
                  <c:v>22.8003385593994</c:v>
                </c:pt>
                <c:pt idx="4">
                  <c:v>34.686342605231</c:v>
                </c:pt>
                <c:pt idx="5">
                  <c:v>45.7475573969317</c:v>
                </c:pt>
                <c:pt idx="6">
                  <c:v>56.9217570179654</c:v>
                </c:pt>
                <c:pt idx="7">
                  <c:v>68.581791405131</c:v>
                </c:pt>
                <c:pt idx="8" formatCode="0.0">
                  <c:v>78.63744121576798</c:v>
                </c:pt>
                <c:pt idx="9">
                  <c:v>92.45548584319377</c:v>
                </c:pt>
                <c:pt idx="10">
                  <c:v>102.5450311026308</c:v>
                </c:pt>
                <c:pt idx="11">
                  <c:v>113.775723138331</c:v>
                </c:pt>
                <c:pt idx="12">
                  <c:v>126.54300885296</c:v>
                </c:pt>
              </c:numCache>
            </c:numRef>
          </c:xVal>
          <c:yVal>
            <c:numRef>
              <c:f>'Groschopp Data vs Simulation'!$N$2:$N$14</c:f>
              <c:numCache>
                <c:formatCode>0.00</c:formatCode>
                <c:ptCount val="13"/>
                <c:pt idx="0">
                  <c:v>1.594</c:v>
                </c:pt>
                <c:pt idx="1">
                  <c:v>1.603011218048283</c:v>
                </c:pt>
                <c:pt idx="2">
                  <c:v>4.281581433827004</c:v>
                </c:pt>
                <c:pt idx="3">
                  <c:v>7.385285994087448</c:v>
                </c:pt>
                <c:pt idx="4">
                  <c:v>10.40433102172867</c:v>
                </c:pt>
                <c:pt idx="5">
                  <c:v>13.21387957882065</c:v>
                </c:pt>
                <c:pt idx="6">
                  <c:v>16.05212628256312</c:v>
                </c:pt>
                <c:pt idx="7">
                  <c:v>19.01377501690327</c:v>
                </c:pt>
                <c:pt idx="8">
                  <c:v>21.56791006880507</c:v>
                </c:pt>
                <c:pt idx="9">
                  <c:v>24.25373134328358</c:v>
                </c:pt>
                <c:pt idx="10">
                  <c:v>24.25373134328358</c:v>
                </c:pt>
                <c:pt idx="11">
                  <c:v>24.25373134328358</c:v>
                </c:pt>
                <c:pt idx="12">
                  <c:v>24.25373134328358</c:v>
                </c:pt>
              </c:numCache>
            </c:numRef>
          </c:yVal>
          <c:smooth val="1"/>
          <c:extLst xmlns:c16r2="http://schemas.microsoft.com/office/drawing/2015/06/chart">
            <c:ext xmlns:c16="http://schemas.microsoft.com/office/drawing/2014/chart" uri="{C3380CC4-5D6E-409C-BE32-E72D297353CC}">
              <c16:uniqueId val="{00000002-8011-4F22-98DA-803506AF14A3}"/>
            </c:ext>
          </c:extLst>
        </c:ser>
        <c:ser>
          <c:idx val="5"/>
          <c:order val="5"/>
          <c:tx>
            <c:v>RPM Simulation</c:v>
          </c:tx>
          <c:spPr>
            <a:ln w="19050" cmpd="sng">
              <a:prstDash val="dash"/>
            </a:ln>
          </c:spPr>
          <c:marker>
            <c:spPr>
              <a:ln w="19050" cap="flat" cmpd="sng">
                <a:prstDash val="dash"/>
              </a:ln>
            </c:spPr>
          </c:marker>
          <c:xVal>
            <c:numRef>
              <c:f>'Groschopp Data vs Simulation'!$M$2:$M$14</c:f>
              <c:numCache>
                <c:formatCode>0.00</c:formatCode>
                <c:ptCount val="13"/>
                <c:pt idx="0" formatCode="0.0">
                  <c:v>0.0</c:v>
                </c:pt>
                <c:pt idx="1">
                  <c:v>0.035477236410562</c:v>
                </c:pt>
                <c:pt idx="2">
                  <c:v>10.58102926703545</c:v>
                </c:pt>
                <c:pt idx="3">
                  <c:v>22.8003385593994</c:v>
                </c:pt>
                <c:pt idx="4">
                  <c:v>34.686342605231</c:v>
                </c:pt>
                <c:pt idx="5">
                  <c:v>45.7475573969317</c:v>
                </c:pt>
                <c:pt idx="6">
                  <c:v>56.9217570179654</c:v>
                </c:pt>
                <c:pt idx="7">
                  <c:v>68.581791405131</c:v>
                </c:pt>
                <c:pt idx="8" formatCode="0.0">
                  <c:v>78.63744121576798</c:v>
                </c:pt>
                <c:pt idx="9">
                  <c:v>92.45548584319377</c:v>
                </c:pt>
                <c:pt idx="10">
                  <c:v>102.5450311026308</c:v>
                </c:pt>
                <c:pt idx="11">
                  <c:v>113.775723138331</c:v>
                </c:pt>
                <c:pt idx="12">
                  <c:v>126.54300885296</c:v>
                </c:pt>
              </c:numCache>
            </c:numRef>
          </c:xVal>
          <c:yVal>
            <c:numRef>
              <c:f>'Groschopp Data vs Simulation'!$L$2:$L$14</c:f>
              <c:numCache>
                <c:formatCode>0.00</c:formatCode>
                <c:ptCount val="13"/>
                <c:pt idx="0">
                  <c:v>141.0</c:v>
                </c:pt>
                <c:pt idx="1">
                  <c:v>140.9874055810743</c:v>
                </c:pt>
                <c:pt idx="2">
                  <c:v>137.2437346102024</c:v>
                </c:pt>
                <c:pt idx="3">
                  <c:v>132.9058798114132</c:v>
                </c:pt>
                <c:pt idx="4">
                  <c:v>128.686348375143</c:v>
                </c:pt>
                <c:pt idx="5">
                  <c:v>124.7596171240892</c:v>
                </c:pt>
                <c:pt idx="6">
                  <c:v>120.7927762586223</c:v>
                </c:pt>
                <c:pt idx="7">
                  <c:v>116.6534640511785</c:v>
                </c:pt>
                <c:pt idx="8">
                  <c:v>113.0837083684024</c:v>
                </c:pt>
                <c:pt idx="9">
                  <c:v>110.63636430181</c:v>
                </c:pt>
                <c:pt idx="10">
                  <c:v>99.0290409878073</c:v>
                </c:pt>
                <c:pt idx="11">
                  <c:v>86.10890731018259</c:v>
                </c:pt>
                <c:pt idx="12">
                  <c:v>71.4210289845132</c:v>
                </c:pt>
              </c:numCache>
            </c:numRef>
          </c:yVal>
          <c:smooth val="1"/>
          <c:extLst xmlns:c16r2="http://schemas.microsoft.com/office/drawing/2015/06/chart">
            <c:ext xmlns:c16="http://schemas.microsoft.com/office/drawing/2014/chart" uri="{C3380CC4-5D6E-409C-BE32-E72D297353CC}">
              <c16:uniqueId val="{00000003-8011-4F22-98DA-803506AF14A3}"/>
            </c:ext>
          </c:extLst>
        </c:ser>
        <c:dLbls>
          <c:showLegendKey val="0"/>
          <c:showVal val="0"/>
          <c:showCatName val="0"/>
          <c:showSerName val="0"/>
          <c:showPercent val="0"/>
          <c:showBubbleSize val="0"/>
        </c:dLbls>
        <c:axId val="2074479832"/>
        <c:axId val="2074487048"/>
      </c:scatterChart>
      <c:scatterChart>
        <c:scatterStyle val="smoothMarker"/>
        <c:varyColors val="0"/>
        <c:ser>
          <c:idx val="1"/>
          <c:order val="1"/>
          <c:tx>
            <c:v>Power Input Test</c:v>
          </c:tx>
          <c:xVal>
            <c:numRef>
              <c:f>'Groschopp Data vs Simulation'!$E$2:$E$14</c:f>
              <c:numCache>
                <c:formatCode>0.00</c:formatCode>
                <c:ptCount val="13"/>
                <c:pt idx="0" formatCode="0.0">
                  <c:v>0.0</c:v>
                </c:pt>
                <c:pt idx="1">
                  <c:v>0.035477236410562</c:v>
                </c:pt>
                <c:pt idx="2">
                  <c:v>10.58102926703545</c:v>
                </c:pt>
                <c:pt idx="3">
                  <c:v>22.8003385593994</c:v>
                </c:pt>
                <c:pt idx="4">
                  <c:v>34.686342605231</c:v>
                </c:pt>
                <c:pt idx="5">
                  <c:v>45.7475573969317</c:v>
                </c:pt>
                <c:pt idx="6">
                  <c:v>56.9217570179654</c:v>
                </c:pt>
                <c:pt idx="7">
                  <c:v>68.581791405131</c:v>
                </c:pt>
                <c:pt idx="8" formatCode="0.0">
                  <c:v>78.63744121576798</c:v>
                </c:pt>
                <c:pt idx="9">
                  <c:v>92.45548584319377</c:v>
                </c:pt>
                <c:pt idx="10">
                  <c:v>102.5450311026308</c:v>
                </c:pt>
                <c:pt idx="11">
                  <c:v>113.775723138331</c:v>
                </c:pt>
                <c:pt idx="12">
                  <c:v>126.54300885296</c:v>
                </c:pt>
              </c:numCache>
            </c:numRef>
          </c:xVal>
          <c:yVal>
            <c:numRef>
              <c:f>'Groschopp Data vs Simulation'!$C$2:$C$14</c:f>
              <c:numCache>
                <c:formatCode>General</c:formatCode>
                <c:ptCount val="13"/>
                <c:pt idx="0" formatCode="0.0">
                  <c:v>63.2</c:v>
                </c:pt>
                <c:pt idx="1">
                  <c:v>61.0</c:v>
                </c:pt>
                <c:pt idx="2">
                  <c:v>242.0</c:v>
                </c:pt>
                <c:pt idx="3">
                  <c:v>394.6</c:v>
                </c:pt>
                <c:pt idx="4">
                  <c:v>549.3</c:v>
                </c:pt>
                <c:pt idx="5">
                  <c:v>701.0</c:v>
                </c:pt>
                <c:pt idx="6">
                  <c:v>833.2</c:v>
                </c:pt>
                <c:pt idx="7">
                  <c:v>966.3</c:v>
                </c:pt>
                <c:pt idx="8">
                  <c:v>1094.0</c:v>
                </c:pt>
                <c:pt idx="9">
                  <c:v>1216.1</c:v>
                </c:pt>
                <c:pt idx="10">
                  <c:v>1214.7</c:v>
                </c:pt>
                <c:pt idx="11">
                  <c:v>1221.2</c:v>
                </c:pt>
                <c:pt idx="12">
                  <c:v>1217.1</c:v>
                </c:pt>
              </c:numCache>
            </c:numRef>
          </c:yVal>
          <c:smooth val="1"/>
          <c:extLst xmlns:c16r2="http://schemas.microsoft.com/office/drawing/2015/06/chart">
            <c:ext xmlns:c16="http://schemas.microsoft.com/office/drawing/2014/chart" uri="{C3380CC4-5D6E-409C-BE32-E72D297353CC}">
              <c16:uniqueId val="{00000004-8011-4F22-98DA-803506AF14A3}"/>
            </c:ext>
          </c:extLst>
        </c:ser>
        <c:ser>
          <c:idx val="4"/>
          <c:order val="3"/>
          <c:tx>
            <c:v>Power Output Test</c:v>
          </c:tx>
          <c:xVal>
            <c:numRef>
              <c:f>'Groschopp Data vs Simulation'!$E$2:$E$14</c:f>
              <c:numCache>
                <c:formatCode>0.00</c:formatCode>
                <c:ptCount val="13"/>
                <c:pt idx="0" formatCode="0.0">
                  <c:v>0.0</c:v>
                </c:pt>
                <c:pt idx="1">
                  <c:v>0.035477236410562</c:v>
                </c:pt>
                <c:pt idx="2">
                  <c:v>10.58102926703545</c:v>
                </c:pt>
                <c:pt idx="3">
                  <c:v>22.8003385593994</c:v>
                </c:pt>
                <c:pt idx="4">
                  <c:v>34.686342605231</c:v>
                </c:pt>
                <c:pt idx="5">
                  <c:v>45.7475573969317</c:v>
                </c:pt>
                <c:pt idx="6">
                  <c:v>56.9217570179654</c:v>
                </c:pt>
                <c:pt idx="7">
                  <c:v>68.581791405131</c:v>
                </c:pt>
                <c:pt idx="8" formatCode="0.0">
                  <c:v>78.63744121576798</c:v>
                </c:pt>
                <c:pt idx="9">
                  <c:v>92.45548584319377</c:v>
                </c:pt>
                <c:pt idx="10">
                  <c:v>102.5450311026308</c:v>
                </c:pt>
                <c:pt idx="11">
                  <c:v>113.775723138331</c:v>
                </c:pt>
                <c:pt idx="12">
                  <c:v>126.54300885296</c:v>
                </c:pt>
              </c:numCache>
            </c:numRef>
          </c:xVal>
          <c:yVal>
            <c:numRef>
              <c:f>'Groschopp Data vs Simulation'!$F$2:$F$14</c:f>
              <c:numCache>
                <c:formatCode>0.0</c:formatCode>
                <c:ptCount val="13"/>
                <c:pt idx="0">
                  <c:v>0.0</c:v>
                </c:pt>
                <c:pt idx="1">
                  <c:v>0.523841678698929</c:v>
                </c:pt>
                <c:pt idx="2">
                  <c:v>148.4786016660056</c:v>
                </c:pt>
                <c:pt idx="3">
                  <c:v>305.6204566441887</c:v>
                </c:pt>
                <c:pt idx="4">
                  <c:v>450.4134486314953</c:v>
                </c:pt>
                <c:pt idx="5">
                  <c:v>574.8841190003967</c:v>
                </c:pt>
                <c:pt idx="6">
                  <c:v>679.5388693375645</c:v>
                </c:pt>
                <c:pt idx="7">
                  <c:v>818.7377802459342</c:v>
                </c:pt>
                <c:pt idx="8">
                  <c:v>856.4339357397857</c:v>
                </c:pt>
                <c:pt idx="9">
                  <c:v>1035.971045934153</c:v>
                </c:pt>
                <c:pt idx="10">
                  <c:v>966.4697945259817</c:v>
                </c:pt>
                <c:pt idx="11">
                  <c:v>929.3415660452182</c:v>
                </c:pt>
                <c:pt idx="12">
                  <c:v>848.104339547799</c:v>
                </c:pt>
              </c:numCache>
            </c:numRef>
          </c:yVal>
          <c:smooth val="1"/>
          <c:extLst xmlns:c16r2="http://schemas.microsoft.com/office/drawing/2015/06/chart">
            <c:ext xmlns:c16="http://schemas.microsoft.com/office/drawing/2014/chart" uri="{C3380CC4-5D6E-409C-BE32-E72D297353CC}">
              <c16:uniqueId val="{00000005-8011-4F22-98DA-803506AF14A3}"/>
            </c:ext>
          </c:extLst>
        </c:ser>
        <c:ser>
          <c:idx val="6"/>
          <c:order val="6"/>
          <c:tx>
            <c:v>Power Input Simulation</c:v>
          </c:tx>
          <c:spPr>
            <a:ln w="19050" cmpd="sng">
              <a:prstDash val="sysDash"/>
            </a:ln>
          </c:spPr>
          <c:marker>
            <c:spPr>
              <a:ln w="19050" cmpd="sng">
                <a:prstDash val="sysDash"/>
              </a:ln>
            </c:spPr>
          </c:marker>
          <c:xVal>
            <c:numRef>
              <c:f>'Groschopp Data vs Simulation'!$M$2:$M$14</c:f>
              <c:numCache>
                <c:formatCode>0.00</c:formatCode>
                <c:ptCount val="13"/>
                <c:pt idx="0" formatCode="0.0">
                  <c:v>0.0</c:v>
                </c:pt>
                <c:pt idx="1">
                  <c:v>0.035477236410562</c:v>
                </c:pt>
                <c:pt idx="2">
                  <c:v>10.58102926703545</c:v>
                </c:pt>
                <c:pt idx="3">
                  <c:v>22.8003385593994</c:v>
                </c:pt>
                <c:pt idx="4">
                  <c:v>34.686342605231</c:v>
                </c:pt>
                <c:pt idx="5">
                  <c:v>45.7475573969317</c:v>
                </c:pt>
                <c:pt idx="6">
                  <c:v>56.9217570179654</c:v>
                </c:pt>
                <c:pt idx="7">
                  <c:v>68.581791405131</c:v>
                </c:pt>
                <c:pt idx="8" formatCode="0.0">
                  <c:v>78.63744121576798</c:v>
                </c:pt>
                <c:pt idx="9">
                  <c:v>92.45548584319377</c:v>
                </c:pt>
                <c:pt idx="10">
                  <c:v>102.5450311026308</c:v>
                </c:pt>
                <c:pt idx="11">
                  <c:v>113.775723138331</c:v>
                </c:pt>
                <c:pt idx="12">
                  <c:v>126.54300885296</c:v>
                </c:pt>
              </c:numCache>
            </c:numRef>
          </c:xVal>
          <c:yVal>
            <c:numRef>
              <c:f>'Groschopp Data vs Simulation'!$P$2:$P$14</c:f>
              <c:numCache>
                <c:formatCode>0.00</c:formatCode>
                <c:ptCount val="13"/>
                <c:pt idx="0">
                  <c:v>85.58538654571035</c:v>
                </c:pt>
                <c:pt idx="1">
                  <c:v>86.0670989992259</c:v>
                </c:pt>
                <c:pt idx="2">
                  <c:v>228.1989418068511</c:v>
                </c:pt>
                <c:pt idx="3">
                  <c:v>390.2559093597576</c:v>
                </c:pt>
                <c:pt idx="4">
                  <c:v>545.1798539484185</c:v>
                </c:pt>
                <c:pt idx="5">
                  <c:v>686.950277357996</c:v>
                </c:pt>
                <c:pt idx="6">
                  <c:v>827.8164771262108</c:v>
                </c:pt>
                <c:pt idx="7">
                  <c:v>972.286575468757</c:v>
                </c:pt>
                <c:pt idx="8">
                  <c:v>1094.8106492498</c:v>
                </c:pt>
                <c:pt idx="9">
                  <c:v>1206.659295535197</c:v>
                </c:pt>
                <c:pt idx="10">
                  <c:v>1205.05335770706</c:v>
                </c:pt>
                <c:pt idx="11">
                  <c:v>1203.265785253344</c:v>
                </c:pt>
                <c:pt idx="12">
                  <c:v>1201.233635482016</c:v>
                </c:pt>
              </c:numCache>
            </c:numRef>
          </c:yVal>
          <c:smooth val="1"/>
          <c:extLst xmlns:c16r2="http://schemas.microsoft.com/office/drawing/2015/06/chart">
            <c:ext xmlns:c16="http://schemas.microsoft.com/office/drawing/2014/chart" uri="{C3380CC4-5D6E-409C-BE32-E72D297353CC}">
              <c16:uniqueId val="{00000006-8011-4F22-98DA-803506AF14A3}"/>
            </c:ext>
          </c:extLst>
        </c:ser>
        <c:ser>
          <c:idx val="7"/>
          <c:order val="7"/>
          <c:tx>
            <c:v>Power Output Simulation</c:v>
          </c:tx>
          <c:spPr>
            <a:ln w="19050" cmpd="sng">
              <a:prstDash val="dashDot"/>
            </a:ln>
          </c:spPr>
          <c:marker>
            <c:spPr>
              <a:ln w="19050" cmpd="sng">
                <a:prstDash val="dashDot"/>
              </a:ln>
            </c:spPr>
          </c:marker>
          <c:xVal>
            <c:numRef>
              <c:f>'Groschopp Data vs Simulation'!$M$2:$M$14</c:f>
              <c:numCache>
                <c:formatCode>0.00</c:formatCode>
                <c:ptCount val="13"/>
                <c:pt idx="0" formatCode="0.0">
                  <c:v>0.0</c:v>
                </c:pt>
                <c:pt idx="1">
                  <c:v>0.035477236410562</c:v>
                </c:pt>
                <c:pt idx="2">
                  <c:v>10.58102926703545</c:v>
                </c:pt>
                <c:pt idx="3">
                  <c:v>22.8003385593994</c:v>
                </c:pt>
                <c:pt idx="4">
                  <c:v>34.686342605231</c:v>
                </c:pt>
                <c:pt idx="5">
                  <c:v>45.7475573969317</c:v>
                </c:pt>
                <c:pt idx="6">
                  <c:v>56.9217570179654</c:v>
                </c:pt>
                <c:pt idx="7">
                  <c:v>68.581791405131</c:v>
                </c:pt>
                <c:pt idx="8" formatCode="0.0">
                  <c:v>78.63744121576798</c:v>
                </c:pt>
                <c:pt idx="9">
                  <c:v>92.45548584319377</c:v>
                </c:pt>
                <c:pt idx="10">
                  <c:v>102.5450311026308</c:v>
                </c:pt>
                <c:pt idx="11">
                  <c:v>113.775723138331</c:v>
                </c:pt>
                <c:pt idx="12">
                  <c:v>126.54300885296</c:v>
                </c:pt>
              </c:numCache>
            </c:numRef>
          </c:xVal>
          <c:yVal>
            <c:numRef>
              <c:f>'Groschopp Data vs Simulation'!$Q$2:$Q$14</c:f>
              <c:numCache>
                <c:formatCode>0.00</c:formatCode>
                <c:ptCount val="13"/>
                <c:pt idx="0">
                  <c:v>0.0</c:v>
                </c:pt>
                <c:pt idx="1">
                  <c:v>0.523808097048022</c:v>
                </c:pt>
                <c:pt idx="2">
                  <c:v>152.0766543750967</c:v>
                </c:pt>
                <c:pt idx="3">
                  <c:v>317.3420312320733</c:v>
                </c:pt>
                <c:pt idx="4">
                  <c:v>467.4477713222664</c:v>
                </c:pt>
                <c:pt idx="5">
                  <c:v>597.7010938531254</c:v>
                </c:pt>
                <c:pt idx="6">
                  <c:v>720.0478646684214</c:v>
                </c:pt>
                <c:pt idx="7">
                  <c:v>837.81584859607</c:v>
                </c:pt>
                <c:pt idx="8">
                  <c:v>931.2612283256132</c:v>
                </c:pt>
                <c:pt idx="9">
                  <c:v>1071.205237558743</c:v>
                </c:pt>
                <c:pt idx="10">
                  <c:v>1063.45544959246</c:v>
                </c:pt>
                <c:pt idx="11">
                  <c:v>1025.98211308698</c:v>
                </c:pt>
                <c:pt idx="12">
                  <c:v>946.4689394779311</c:v>
                </c:pt>
              </c:numCache>
            </c:numRef>
          </c:yVal>
          <c:smooth val="1"/>
          <c:extLst xmlns:c16r2="http://schemas.microsoft.com/office/drawing/2015/06/chart">
            <c:ext xmlns:c16="http://schemas.microsoft.com/office/drawing/2014/chart" uri="{C3380CC4-5D6E-409C-BE32-E72D297353CC}">
              <c16:uniqueId val="{00000007-8011-4F22-98DA-803506AF14A3}"/>
            </c:ext>
          </c:extLst>
        </c:ser>
        <c:dLbls>
          <c:showLegendKey val="0"/>
          <c:showVal val="0"/>
          <c:showCatName val="0"/>
          <c:showSerName val="0"/>
          <c:showPercent val="0"/>
          <c:showBubbleSize val="0"/>
        </c:dLbls>
        <c:axId val="2074495720"/>
        <c:axId val="2074490120"/>
      </c:scatterChart>
      <c:valAx>
        <c:axId val="2074479832"/>
        <c:scaling>
          <c:orientation val="minMax"/>
        </c:scaling>
        <c:delete val="0"/>
        <c:axPos val="b"/>
        <c:title>
          <c:tx>
            <c:rich>
              <a:bodyPr/>
              <a:lstStyle/>
              <a:p>
                <a:pPr>
                  <a:defRPr/>
                </a:pPr>
                <a:r>
                  <a:rPr lang="en-US"/>
                  <a:t>Torque</a:t>
                </a:r>
                <a:r>
                  <a:rPr lang="en-US" baseline="0"/>
                  <a:t> (Nm)</a:t>
                </a:r>
                <a:endParaRPr lang="en-US"/>
              </a:p>
            </c:rich>
          </c:tx>
          <c:layout/>
          <c:overlay val="0"/>
        </c:title>
        <c:numFmt formatCode="0.0" sourceLinked="1"/>
        <c:majorTickMark val="out"/>
        <c:minorTickMark val="none"/>
        <c:tickLblPos val="nextTo"/>
        <c:crossAx val="2074487048"/>
        <c:crosses val="autoZero"/>
        <c:crossBetween val="midCat"/>
      </c:valAx>
      <c:valAx>
        <c:axId val="2074487048"/>
        <c:scaling>
          <c:orientation val="minMax"/>
          <c:min val="0.0"/>
        </c:scaling>
        <c:delete val="0"/>
        <c:axPos val="l"/>
        <c:majorGridlines/>
        <c:numFmt formatCode="0.00" sourceLinked="1"/>
        <c:majorTickMark val="out"/>
        <c:minorTickMark val="none"/>
        <c:tickLblPos val="nextTo"/>
        <c:crossAx val="2074479832"/>
        <c:crosses val="autoZero"/>
        <c:crossBetween val="midCat"/>
      </c:valAx>
      <c:valAx>
        <c:axId val="2074490120"/>
        <c:scaling>
          <c:orientation val="minMax"/>
        </c:scaling>
        <c:delete val="0"/>
        <c:axPos val="r"/>
        <c:title>
          <c:tx>
            <c:rich>
              <a:bodyPr rot="-5400000" vert="horz"/>
              <a:lstStyle/>
              <a:p>
                <a:pPr>
                  <a:defRPr/>
                </a:pPr>
                <a:r>
                  <a:rPr lang="en-US"/>
                  <a:t>Power</a:t>
                </a:r>
                <a:r>
                  <a:rPr lang="en-US" baseline="0"/>
                  <a:t> (W)</a:t>
                </a:r>
                <a:endParaRPr lang="en-US"/>
              </a:p>
            </c:rich>
          </c:tx>
          <c:layout/>
          <c:overlay val="0"/>
        </c:title>
        <c:numFmt formatCode="0.0" sourceLinked="1"/>
        <c:majorTickMark val="out"/>
        <c:minorTickMark val="none"/>
        <c:tickLblPos val="nextTo"/>
        <c:crossAx val="2074495720"/>
        <c:crosses val="max"/>
        <c:crossBetween val="midCat"/>
      </c:valAx>
      <c:valAx>
        <c:axId val="2074495720"/>
        <c:scaling>
          <c:orientation val="minMax"/>
        </c:scaling>
        <c:delete val="1"/>
        <c:axPos val="b"/>
        <c:numFmt formatCode="0.0" sourceLinked="1"/>
        <c:majorTickMark val="out"/>
        <c:minorTickMark val="none"/>
        <c:tickLblPos val="nextTo"/>
        <c:crossAx val="2074490120"/>
        <c:crosses val="autoZero"/>
        <c:crossBetween val="midCat"/>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81CA3-998A-4E7F-8BC0-12EC7540A78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967D705-774A-4441-BA04-FE6622ECE507}">
      <dgm:prSet/>
      <dgm:spPr/>
      <dgm:t>
        <a:bodyPr/>
        <a:lstStyle/>
        <a:p>
          <a:pPr rtl="0" eaLnBrk="1" latinLnBrk="0" hangingPunct="1">
            <a:buClr>
              <a:schemeClr val="accent1"/>
            </a:buClr>
            <a:buSzPct val="70000"/>
            <a:buFont typeface="Wingdings 2" panose="05020102010507070707" pitchFamily="18" charset="2"/>
            <a:buChar char=""/>
          </a:pPr>
          <a:r>
            <a:rPr lang="en-US"/>
            <a:t>What is a simulation?</a:t>
          </a:r>
        </a:p>
      </dgm:t>
    </dgm:pt>
    <dgm:pt modelId="{677F83FB-3961-4479-B77A-2221B03FE4FF}" type="parTrans" cxnId="{07A65788-D123-4940-942C-157C0922C539}">
      <dgm:prSet/>
      <dgm:spPr/>
      <dgm:t>
        <a:bodyPr/>
        <a:lstStyle/>
        <a:p>
          <a:endParaRPr lang="en-US"/>
        </a:p>
      </dgm:t>
    </dgm:pt>
    <dgm:pt modelId="{5676853A-A7AE-4E5D-BDE3-C6DA785486A0}" type="sibTrans" cxnId="{07A65788-D123-4940-942C-157C0922C539}">
      <dgm:prSet/>
      <dgm:spPr/>
      <dgm:t>
        <a:bodyPr/>
        <a:lstStyle/>
        <a:p>
          <a:endParaRPr lang="en-US"/>
        </a:p>
      </dgm:t>
    </dgm:pt>
    <dgm:pt modelId="{7363FB39-C9E5-47CA-A918-91705AC7277F}">
      <dgm:prSet/>
      <dgm:spPr>
        <a:solidFill>
          <a:schemeClr val="bg2">
            <a:lumMod val="60000"/>
            <a:lumOff val="40000"/>
            <a:alpha val="90000"/>
          </a:schemeClr>
        </a:solidFill>
        <a:ln w="28575">
          <a:solidFill>
            <a:schemeClr val="tx1"/>
          </a:solidFill>
        </a:ln>
      </dgm:spPr>
      <dgm:t>
        <a:bodyPr/>
        <a:lstStyle/>
        <a:p>
          <a:pPr rtl="0" eaLnBrk="1" latinLnBrk="0" hangingPunct="1"/>
          <a:r>
            <a:rPr lang="en-US" dirty="0">
              <a:solidFill>
                <a:schemeClr val="tx1"/>
              </a:solidFill>
            </a:rPr>
            <a:t>Virtual (Computer based) representation of our bicycle design.</a:t>
          </a:r>
        </a:p>
      </dgm:t>
    </dgm:pt>
    <dgm:pt modelId="{C6D6DBD4-6EE6-4848-979B-A33B1B93B911}" type="parTrans" cxnId="{458A60B9-23A3-43AF-B06E-068F288B0203}">
      <dgm:prSet/>
      <dgm:spPr/>
      <dgm:t>
        <a:bodyPr/>
        <a:lstStyle/>
        <a:p>
          <a:endParaRPr lang="en-US"/>
        </a:p>
      </dgm:t>
    </dgm:pt>
    <dgm:pt modelId="{B3499750-EE9C-4E20-9AB9-A6E7015EFE97}" type="sibTrans" cxnId="{458A60B9-23A3-43AF-B06E-068F288B0203}">
      <dgm:prSet/>
      <dgm:spPr/>
      <dgm:t>
        <a:bodyPr/>
        <a:lstStyle/>
        <a:p>
          <a:endParaRPr lang="en-US"/>
        </a:p>
      </dgm:t>
    </dgm:pt>
    <dgm:pt modelId="{D6DE2BF4-CD15-4E43-9A25-09374236B156}">
      <dgm:prSet/>
      <dgm:spPr/>
      <dgm:t>
        <a:bodyPr/>
        <a:lstStyle/>
        <a:p>
          <a:pPr rtl="0" eaLnBrk="1" latinLnBrk="0" hangingPunct="1"/>
          <a:r>
            <a:rPr lang="en-US"/>
            <a:t>What does it do?</a:t>
          </a:r>
        </a:p>
      </dgm:t>
    </dgm:pt>
    <dgm:pt modelId="{2C129058-3757-4ED4-80A9-4AEA7243BD9C}" type="parTrans" cxnId="{651AE5CE-BCAE-456B-8EB8-07BF1708FF4D}">
      <dgm:prSet/>
      <dgm:spPr/>
      <dgm:t>
        <a:bodyPr/>
        <a:lstStyle/>
        <a:p>
          <a:endParaRPr lang="en-US"/>
        </a:p>
      </dgm:t>
    </dgm:pt>
    <dgm:pt modelId="{CB7F37C7-238D-4434-84BC-8704943B4329}" type="sibTrans" cxnId="{651AE5CE-BCAE-456B-8EB8-07BF1708FF4D}">
      <dgm:prSet/>
      <dgm:spPr/>
      <dgm:t>
        <a:bodyPr/>
        <a:lstStyle/>
        <a:p>
          <a:endParaRPr lang="en-US"/>
        </a:p>
      </dgm:t>
    </dgm:pt>
    <dgm:pt modelId="{A8DE4939-6908-47F2-B3EE-60A3EE7E3282}">
      <dgm:prSet/>
      <dgm:spPr>
        <a:solidFill>
          <a:schemeClr val="bg2">
            <a:lumMod val="60000"/>
            <a:lumOff val="40000"/>
            <a:alpha val="90000"/>
          </a:schemeClr>
        </a:solidFill>
        <a:ln w="28575">
          <a:solidFill>
            <a:schemeClr val="tx1"/>
          </a:solidFill>
        </a:ln>
      </dgm:spPr>
      <dgm:t>
        <a:bodyPr/>
        <a:lstStyle/>
        <a:p>
          <a:pPr rtl="0" eaLnBrk="1" latinLnBrk="0" hangingPunct="1"/>
          <a:r>
            <a:rPr lang="en-US" dirty="0">
              <a:solidFill>
                <a:schemeClr val="tx1"/>
              </a:solidFill>
            </a:rPr>
            <a:t>Helps predict maximum range, top speed, and battery consumption.</a:t>
          </a:r>
        </a:p>
      </dgm:t>
    </dgm:pt>
    <dgm:pt modelId="{6677CEF8-9751-4D8D-8354-A5605021583E}" type="parTrans" cxnId="{F29D318B-F75C-45EF-8040-40A3C852CF60}">
      <dgm:prSet/>
      <dgm:spPr/>
      <dgm:t>
        <a:bodyPr/>
        <a:lstStyle/>
        <a:p>
          <a:endParaRPr lang="en-US"/>
        </a:p>
      </dgm:t>
    </dgm:pt>
    <dgm:pt modelId="{B985840C-8712-4A94-9E3B-EDDC0F1CB83F}" type="sibTrans" cxnId="{F29D318B-F75C-45EF-8040-40A3C852CF60}">
      <dgm:prSet/>
      <dgm:spPr/>
      <dgm:t>
        <a:bodyPr/>
        <a:lstStyle/>
        <a:p>
          <a:endParaRPr lang="en-US"/>
        </a:p>
      </dgm:t>
    </dgm:pt>
    <dgm:pt modelId="{C162734C-6C75-46C9-AC78-A29581C535AB}" type="pres">
      <dgm:prSet presAssocID="{BEC81CA3-998A-4E7F-8BC0-12EC7540A78E}" presName="linear" presStyleCnt="0">
        <dgm:presLayoutVars>
          <dgm:dir/>
          <dgm:animLvl val="lvl"/>
          <dgm:resizeHandles val="exact"/>
        </dgm:presLayoutVars>
      </dgm:prSet>
      <dgm:spPr/>
      <dgm:t>
        <a:bodyPr/>
        <a:lstStyle/>
        <a:p>
          <a:endParaRPr lang="en-US"/>
        </a:p>
      </dgm:t>
    </dgm:pt>
    <dgm:pt modelId="{569EBB15-C275-461B-A7B4-8684040F4DB1}" type="pres">
      <dgm:prSet presAssocID="{6967D705-774A-4441-BA04-FE6622ECE507}" presName="parentLin" presStyleCnt="0"/>
      <dgm:spPr/>
    </dgm:pt>
    <dgm:pt modelId="{A874AB04-DC1E-43CF-B23E-D68BF2872776}" type="pres">
      <dgm:prSet presAssocID="{6967D705-774A-4441-BA04-FE6622ECE507}" presName="parentLeftMargin" presStyleLbl="node1" presStyleIdx="0" presStyleCnt="2"/>
      <dgm:spPr/>
      <dgm:t>
        <a:bodyPr/>
        <a:lstStyle/>
        <a:p>
          <a:endParaRPr lang="en-US"/>
        </a:p>
      </dgm:t>
    </dgm:pt>
    <dgm:pt modelId="{5CE3833D-1CFA-4EE3-BA23-E33D3B84F00F}" type="pres">
      <dgm:prSet presAssocID="{6967D705-774A-4441-BA04-FE6622ECE507}" presName="parentText" presStyleLbl="node1" presStyleIdx="0" presStyleCnt="2">
        <dgm:presLayoutVars>
          <dgm:chMax val="0"/>
          <dgm:bulletEnabled val="1"/>
        </dgm:presLayoutVars>
      </dgm:prSet>
      <dgm:spPr/>
      <dgm:t>
        <a:bodyPr/>
        <a:lstStyle/>
        <a:p>
          <a:endParaRPr lang="en-US"/>
        </a:p>
      </dgm:t>
    </dgm:pt>
    <dgm:pt modelId="{7D6302BD-07D4-4FE5-A7EA-328786CCEAD8}" type="pres">
      <dgm:prSet presAssocID="{6967D705-774A-4441-BA04-FE6622ECE507}" presName="negativeSpace" presStyleCnt="0"/>
      <dgm:spPr/>
    </dgm:pt>
    <dgm:pt modelId="{B9C46B3D-7173-4FDC-B7B5-BEBEE4CC7543}" type="pres">
      <dgm:prSet presAssocID="{6967D705-774A-4441-BA04-FE6622ECE507}" presName="childText" presStyleLbl="conFgAcc1" presStyleIdx="0" presStyleCnt="2">
        <dgm:presLayoutVars>
          <dgm:bulletEnabled val="1"/>
        </dgm:presLayoutVars>
      </dgm:prSet>
      <dgm:spPr/>
      <dgm:t>
        <a:bodyPr/>
        <a:lstStyle/>
        <a:p>
          <a:endParaRPr lang="en-US"/>
        </a:p>
      </dgm:t>
    </dgm:pt>
    <dgm:pt modelId="{D798A388-29C9-42CD-8A55-39BC043C24B7}" type="pres">
      <dgm:prSet presAssocID="{5676853A-A7AE-4E5D-BDE3-C6DA785486A0}" presName="spaceBetweenRectangles" presStyleCnt="0"/>
      <dgm:spPr/>
    </dgm:pt>
    <dgm:pt modelId="{AA44C64A-1D72-47C3-8506-C1E041CFF0BF}" type="pres">
      <dgm:prSet presAssocID="{D6DE2BF4-CD15-4E43-9A25-09374236B156}" presName="parentLin" presStyleCnt="0"/>
      <dgm:spPr/>
    </dgm:pt>
    <dgm:pt modelId="{AD7D8745-FEF8-4371-9C47-281D7B52DFDB}" type="pres">
      <dgm:prSet presAssocID="{D6DE2BF4-CD15-4E43-9A25-09374236B156}" presName="parentLeftMargin" presStyleLbl="node1" presStyleIdx="0" presStyleCnt="2"/>
      <dgm:spPr/>
      <dgm:t>
        <a:bodyPr/>
        <a:lstStyle/>
        <a:p>
          <a:endParaRPr lang="en-US"/>
        </a:p>
      </dgm:t>
    </dgm:pt>
    <dgm:pt modelId="{2631859C-3E5F-43AA-BC69-8931B79F487A}" type="pres">
      <dgm:prSet presAssocID="{D6DE2BF4-CD15-4E43-9A25-09374236B156}" presName="parentText" presStyleLbl="node1" presStyleIdx="1" presStyleCnt="2">
        <dgm:presLayoutVars>
          <dgm:chMax val="0"/>
          <dgm:bulletEnabled val="1"/>
        </dgm:presLayoutVars>
      </dgm:prSet>
      <dgm:spPr/>
      <dgm:t>
        <a:bodyPr/>
        <a:lstStyle/>
        <a:p>
          <a:endParaRPr lang="en-US"/>
        </a:p>
      </dgm:t>
    </dgm:pt>
    <dgm:pt modelId="{591B9694-0F11-4E23-BE3C-25C069A59972}" type="pres">
      <dgm:prSet presAssocID="{D6DE2BF4-CD15-4E43-9A25-09374236B156}" presName="negativeSpace" presStyleCnt="0"/>
      <dgm:spPr/>
    </dgm:pt>
    <dgm:pt modelId="{0275843D-AF22-451F-B27B-363D9957D6F5}" type="pres">
      <dgm:prSet presAssocID="{D6DE2BF4-CD15-4E43-9A25-09374236B156}" presName="childText" presStyleLbl="conFgAcc1" presStyleIdx="1" presStyleCnt="2">
        <dgm:presLayoutVars>
          <dgm:bulletEnabled val="1"/>
        </dgm:presLayoutVars>
      </dgm:prSet>
      <dgm:spPr/>
      <dgm:t>
        <a:bodyPr/>
        <a:lstStyle/>
        <a:p>
          <a:endParaRPr lang="en-US"/>
        </a:p>
      </dgm:t>
    </dgm:pt>
  </dgm:ptLst>
  <dgm:cxnLst>
    <dgm:cxn modelId="{ACFBD8FF-7326-4DE2-8EE8-3A967BB01797}" type="presOf" srcId="{A8DE4939-6908-47F2-B3EE-60A3EE7E3282}" destId="{0275843D-AF22-451F-B27B-363D9957D6F5}" srcOrd="0" destOrd="0" presId="urn:microsoft.com/office/officeart/2005/8/layout/list1"/>
    <dgm:cxn modelId="{FB66A6B3-02E2-4714-A5A4-24DF250F57ED}" type="presOf" srcId="{D6DE2BF4-CD15-4E43-9A25-09374236B156}" destId="{AD7D8745-FEF8-4371-9C47-281D7B52DFDB}" srcOrd="0" destOrd="0" presId="urn:microsoft.com/office/officeart/2005/8/layout/list1"/>
    <dgm:cxn modelId="{07A65788-D123-4940-942C-157C0922C539}" srcId="{BEC81CA3-998A-4E7F-8BC0-12EC7540A78E}" destId="{6967D705-774A-4441-BA04-FE6622ECE507}" srcOrd="0" destOrd="0" parTransId="{677F83FB-3961-4479-B77A-2221B03FE4FF}" sibTransId="{5676853A-A7AE-4E5D-BDE3-C6DA785486A0}"/>
    <dgm:cxn modelId="{80CAAE67-3887-4A61-BC96-14920A921170}" type="presOf" srcId="{6967D705-774A-4441-BA04-FE6622ECE507}" destId="{A874AB04-DC1E-43CF-B23E-D68BF2872776}" srcOrd="0" destOrd="0" presId="urn:microsoft.com/office/officeart/2005/8/layout/list1"/>
    <dgm:cxn modelId="{F7BEEFFB-3EB7-4DD9-A866-290852FE7209}" type="presOf" srcId="{6967D705-774A-4441-BA04-FE6622ECE507}" destId="{5CE3833D-1CFA-4EE3-BA23-E33D3B84F00F}" srcOrd="1" destOrd="0" presId="urn:microsoft.com/office/officeart/2005/8/layout/list1"/>
    <dgm:cxn modelId="{F29D318B-F75C-45EF-8040-40A3C852CF60}" srcId="{D6DE2BF4-CD15-4E43-9A25-09374236B156}" destId="{A8DE4939-6908-47F2-B3EE-60A3EE7E3282}" srcOrd="0" destOrd="0" parTransId="{6677CEF8-9751-4D8D-8354-A5605021583E}" sibTransId="{B985840C-8712-4A94-9E3B-EDDC0F1CB83F}"/>
    <dgm:cxn modelId="{7E2987EC-7CDD-48F6-8B54-D8AA0EB2922D}" type="presOf" srcId="{BEC81CA3-998A-4E7F-8BC0-12EC7540A78E}" destId="{C162734C-6C75-46C9-AC78-A29581C535AB}" srcOrd="0" destOrd="0" presId="urn:microsoft.com/office/officeart/2005/8/layout/list1"/>
    <dgm:cxn modelId="{651AE5CE-BCAE-456B-8EB8-07BF1708FF4D}" srcId="{BEC81CA3-998A-4E7F-8BC0-12EC7540A78E}" destId="{D6DE2BF4-CD15-4E43-9A25-09374236B156}" srcOrd="1" destOrd="0" parTransId="{2C129058-3757-4ED4-80A9-4AEA7243BD9C}" sibTransId="{CB7F37C7-238D-4434-84BC-8704943B4329}"/>
    <dgm:cxn modelId="{3200CE9E-2004-442C-9171-615E60E5B16F}" type="presOf" srcId="{D6DE2BF4-CD15-4E43-9A25-09374236B156}" destId="{2631859C-3E5F-43AA-BC69-8931B79F487A}" srcOrd="1" destOrd="0" presId="urn:microsoft.com/office/officeart/2005/8/layout/list1"/>
    <dgm:cxn modelId="{458A60B9-23A3-43AF-B06E-068F288B0203}" srcId="{6967D705-774A-4441-BA04-FE6622ECE507}" destId="{7363FB39-C9E5-47CA-A918-91705AC7277F}" srcOrd="0" destOrd="0" parTransId="{C6D6DBD4-6EE6-4848-979B-A33B1B93B911}" sibTransId="{B3499750-EE9C-4E20-9AB9-A6E7015EFE97}"/>
    <dgm:cxn modelId="{3A38D944-3931-41D3-8C15-4079CF6000C8}" type="presOf" srcId="{7363FB39-C9E5-47CA-A918-91705AC7277F}" destId="{B9C46B3D-7173-4FDC-B7B5-BEBEE4CC7543}" srcOrd="0" destOrd="0" presId="urn:microsoft.com/office/officeart/2005/8/layout/list1"/>
    <dgm:cxn modelId="{DB228BFA-5DB3-4B4D-A6D9-230BAD07DC64}" type="presParOf" srcId="{C162734C-6C75-46C9-AC78-A29581C535AB}" destId="{569EBB15-C275-461B-A7B4-8684040F4DB1}" srcOrd="0" destOrd="0" presId="urn:microsoft.com/office/officeart/2005/8/layout/list1"/>
    <dgm:cxn modelId="{557A2B17-14A0-457E-91D4-7A47FE280BAC}" type="presParOf" srcId="{569EBB15-C275-461B-A7B4-8684040F4DB1}" destId="{A874AB04-DC1E-43CF-B23E-D68BF2872776}" srcOrd="0" destOrd="0" presId="urn:microsoft.com/office/officeart/2005/8/layout/list1"/>
    <dgm:cxn modelId="{F7596E90-67CA-4781-B112-90D5C50934BF}" type="presParOf" srcId="{569EBB15-C275-461B-A7B4-8684040F4DB1}" destId="{5CE3833D-1CFA-4EE3-BA23-E33D3B84F00F}" srcOrd="1" destOrd="0" presId="urn:microsoft.com/office/officeart/2005/8/layout/list1"/>
    <dgm:cxn modelId="{0FD56311-6C26-4F48-AFAE-716F65A5409D}" type="presParOf" srcId="{C162734C-6C75-46C9-AC78-A29581C535AB}" destId="{7D6302BD-07D4-4FE5-A7EA-328786CCEAD8}" srcOrd="1" destOrd="0" presId="urn:microsoft.com/office/officeart/2005/8/layout/list1"/>
    <dgm:cxn modelId="{E7BF0551-D257-4921-8FDE-BBA5F986BCB9}" type="presParOf" srcId="{C162734C-6C75-46C9-AC78-A29581C535AB}" destId="{B9C46B3D-7173-4FDC-B7B5-BEBEE4CC7543}" srcOrd="2" destOrd="0" presId="urn:microsoft.com/office/officeart/2005/8/layout/list1"/>
    <dgm:cxn modelId="{E6A8A873-EC29-4880-8693-A0DABA402467}" type="presParOf" srcId="{C162734C-6C75-46C9-AC78-A29581C535AB}" destId="{D798A388-29C9-42CD-8A55-39BC043C24B7}" srcOrd="3" destOrd="0" presId="urn:microsoft.com/office/officeart/2005/8/layout/list1"/>
    <dgm:cxn modelId="{7EB545C8-E6F7-468A-9B1C-E6E395BB3D1C}" type="presParOf" srcId="{C162734C-6C75-46C9-AC78-A29581C535AB}" destId="{AA44C64A-1D72-47C3-8506-C1E041CFF0BF}" srcOrd="4" destOrd="0" presId="urn:microsoft.com/office/officeart/2005/8/layout/list1"/>
    <dgm:cxn modelId="{8C856264-B4C1-476A-9339-20A7C3F67D1D}" type="presParOf" srcId="{AA44C64A-1D72-47C3-8506-C1E041CFF0BF}" destId="{AD7D8745-FEF8-4371-9C47-281D7B52DFDB}" srcOrd="0" destOrd="0" presId="urn:microsoft.com/office/officeart/2005/8/layout/list1"/>
    <dgm:cxn modelId="{7C618D5B-43C7-485C-8EBC-8769F40B1337}" type="presParOf" srcId="{AA44C64A-1D72-47C3-8506-C1E041CFF0BF}" destId="{2631859C-3E5F-43AA-BC69-8931B79F487A}" srcOrd="1" destOrd="0" presId="urn:microsoft.com/office/officeart/2005/8/layout/list1"/>
    <dgm:cxn modelId="{6EBE6507-AECA-4A58-B8E3-C346596B5D66}" type="presParOf" srcId="{C162734C-6C75-46C9-AC78-A29581C535AB}" destId="{591B9694-0F11-4E23-BE3C-25C069A59972}" srcOrd="5" destOrd="0" presId="urn:microsoft.com/office/officeart/2005/8/layout/list1"/>
    <dgm:cxn modelId="{02A44257-9DD3-425E-B4D1-0BFE234C5CCB}" type="presParOf" srcId="{C162734C-6C75-46C9-AC78-A29581C535AB}" destId="{0275843D-AF22-451F-B27B-363D9957D6F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CCF033-AFA0-4C61-A37D-B99564FBE29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39D3FCE6-10D3-4BCF-8AA4-1838799E7827}">
      <dgm:prSet/>
      <dgm:spPr>
        <a:ln w="28575">
          <a:solidFill>
            <a:schemeClr val="tx1"/>
          </a:solidFill>
        </a:ln>
      </dgm:spPr>
      <dgm:t>
        <a:bodyPr/>
        <a:lstStyle/>
        <a:p>
          <a:pPr rtl="0" eaLnBrk="1" latinLnBrk="0" hangingPunct="1"/>
          <a:r>
            <a:rPr lang="en-US" dirty="0"/>
            <a:t>Tested potential commutes</a:t>
          </a:r>
        </a:p>
      </dgm:t>
    </dgm:pt>
    <dgm:pt modelId="{8E4671F8-C743-4C69-8652-4F9860A0C448}" type="parTrans" cxnId="{B8B56498-19EA-4AAB-8C43-BE776650CD8A}">
      <dgm:prSet/>
      <dgm:spPr/>
      <dgm:t>
        <a:bodyPr/>
        <a:lstStyle/>
        <a:p>
          <a:endParaRPr lang="en-US"/>
        </a:p>
      </dgm:t>
    </dgm:pt>
    <dgm:pt modelId="{7534FD4A-1750-426F-9FF1-4B1CBAF5D8F2}" type="sibTrans" cxnId="{B8B56498-19EA-4AAB-8C43-BE776650CD8A}">
      <dgm:prSet/>
      <dgm:spPr/>
      <dgm:t>
        <a:bodyPr/>
        <a:lstStyle/>
        <a:p>
          <a:endParaRPr lang="en-US"/>
        </a:p>
      </dgm:t>
    </dgm:pt>
    <dgm:pt modelId="{07D9B1C3-16C7-4BCA-86F3-97E4BBE5000E}">
      <dgm:prSet/>
      <dgm:spPr>
        <a:ln w="28575">
          <a:solidFill>
            <a:schemeClr val="tx1"/>
          </a:solidFill>
        </a:ln>
      </dgm:spPr>
      <dgm:t>
        <a:bodyPr/>
        <a:lstStyle/>
        <a:p>
          <a:pPr rtl="0" eaLnBrk="1" latinLnBrk="0" hangingPunct="1"/>
          <a:r>
            <a:rPr lang="en-US" dirty="0"/>
            <a:t>Compared data to simulation</a:t>
          </a:r>
        </a:p>
      </dgm:t>
    </dgm:pt>
    <dgm:pt modelId="{FEC0C2DD-1148-4A1B-9CAB-43D4F54AAE12}" type="parTrans" cxnId="{033F81E1-3549-4133-A543-A4C3117F1D33}">
      <dgm:prSet/>
      <dgm:spPr/>
      <dgm:t>
        <a:bodyPr/>
        <a:lstStyle/>
        <a:p>
          <a:endParaRPr lang="en-US"/>
        </a:p>
      </dgm:t>
    </dgm:pt>
    <dgm:pt modelId="{D6467A50-DE47-4499-A6F8-CC5145621C2B}" type="sibTrans" cxnId="{033F81E1-3549-4133-A543-A4C3117F1D33}">
      <dgm:prSet/>
      <dgm:spPr/>
      <dgm:t>
        <a:bodyPr/>
        <a:lstStyle/>
        <a:p>
          <a:endParaRPr lang="en-US"/>
        </a:p>
      </dgm:t>
    </dgm:pt>
    <dgm:pt modelId="{B05BCCA1-631A-420A-8A64-22B2533F7CD5}">
      <dgm:prSet/>
      <dgm:spPr>
        <a:ln w="28575">
          <a:solidFill>
            <a:schemeClr val="tx1"/>
          </a:solidFill>
        </a:ln>
      </dgm:spPr>
      <dgm:t>
        <a:bodyPr/>
        <a:lstStyle/>
        <a:p>
          <a:pPr rtl="0" eaLnBrk="1" latinLnBrk="0" hangingPunct="1"/>
          <a:r>
            <a:rPr lang="en-US" dirty="0" smtClean="0"/>
            <a:t>Ensured </a:t>
          </a:r>
          <a:r>
            <a:rPr lang="en-US" dirty="0"/>
            <a:t>difference &lt; 10%</a:t>
          </a:r>
        </a:p>
      </dgm:t>
    </dgm:pt>
    <dgm:pt modelId="{6A2B197A-F22D-4732-86E8-A40F12BF10C0}" type="parTrans" cxnId="{AD1723F2-2863-4219-8269-5B728506DF21}">
      <dgm:prSet/>
      <dgm:spPr/>
      <dgm:t>
        <a:bodyPr/>
        <a:lstStyle/>
        <a:p>
          <a:endParaRPr lang="en-US"/>
        </a:p>
      </dgm:t>
    </dgm:pt>
    <dgm:pt modelId="{A3AFD32A-AC9B-4A9E-A614-E7BE5D69AAAC}" type="sibTrans" cxnId="{AD1723F2-2863-4219-8269-5B728506DF21}">
      <dgm:prSet/>
      <dgm:spPr/>
      <dgm:t>
        <a:bodyPr/>
        <a:lstStyle/>
        <a:p>
          <a:endParaRPr lang="en-US"/>
        </a:p>
      </dgm:t>
    </dgm:pt>
    <dgm:pt modelId="{7AB47EC0-EB4F-4797-A7A1-7410629C02CF}" type="pres">
      <dgm:prSet presAssocID="{F1CCF033-AFA0-4C61-A37D-B99564FBE292}" presName="Name0" presStyleCnt="0">
        <dgm:presLayoutVars>
          <dgm:dir/>
          <dgm:animLvl val="lvl"/>
          <dgm:resizeHandles val="exact"/>
        </dgm:presLayoutVars>
      </dgm:prSet>
      <dgm:spPr/>
      <dgm:t>
        <a:bodyPr/>
        <a:lstStyle/>
        <a:p>
          <a:endParaRPr lang="en-US"/>
        </a:p>
      </dgm:t>
    </dgm:pt>
    <dgm:pt modelId="{EFF68655-91B5-4C64-ACF0-8BDCFEEFEE77}" type="pres">
      <dgm:prSet presAssocID="{39D3FCE6-10D3-4BCF-8AA4-1838799E7827}" presName="parTxOnly" presStyleLbl="node1" presStyleIdx="0" presStyleCnt="3">
        <dgm:presLayoutVars>
          <dgm:chMax val="0"/>
          <dgm:chPref val="0"/>
          <dgm:bulletEnabled val="1"/>
        </dgm:presLayoutVars>
      </dgm:prSet>
      <dgm:spPr/>
      <dgm:t>
        <a:bodyPr/>
        <a:lstStyle/>
        <a:p>
          <a:endParaRPr lang="en-US"/>
        </a:p>
      </dgm:t>
    </dgm:pt>
    <dgm:pt modelId="{2FE2BE41-B365-4BD5-A677-5DE2E56FD501}" type="pres">
      <dgm:prSet presAssocID="{7534FD4A-1750-426F-9FF1-4B1CBAF5D8F2}" presName="parTxOnlySpace" presStyleCnt="0"/>
      <dgm:spPr/>
    </dgm:pt>
    <dgm:pt modelId="{681B8898-197D-4ADB-BF17-2A4E3B261AB0}" type="pres">
      <dgm:prSet presAssocID="{07D9B1C3-16C7-4BCA-86F3-97E4BBE5000E}" presName="parTxOnly" presStyleLbl="node1" presStyleIdx="1" presStyleCnt="3">
        <dgm:presLayoutVars>
          <dgm:chMax val="0"/>
          <dgm:chPref val="0"/>
          <dgm:bulletEnabled val="1"/>
        </dgm:presLayoutVars>
      </dgm:prSet>
      <dgm:spPr/>
      <dgm:t>
        <a:bodyPr/>
        <a:lstStyle/>
        <a:p>
          <a:endParaRPr lang="en-US"/>
        </a:p>
      </dgm:t>
    </dgm:pt>
    <dgm:pt modelId="{955DE9DB-5B84-49D1-BBF9-30360DD0DC80}" type="pres">
      <dgm:prSet presAssocID="{D6467A50-DE47-4499-A6F8-CC5145621C2B}" presName="parTxOnlySpace" presStyleCnt="0"/>
      <dgm:spPr/>
    </dgm:pt>
    <dgm:pt modelId="{EDC43A19-0350-4076-B0A8-E4DDEADE8897}" type="pres">
      <dgm:prSet presAssocID="{B05BCCA1-631A-420A-8A64-22B2533F7CD5}" presName="parTxOnly" presStyleLbl="node1" presStyleIdx="2" presStyleCnt="3">
        <dgm:presLayoutVars>
          <dgm:chMax val="0"/>
          <dgm:chPref val="0"/>
          <dgm:bulletEnabled val="1"/>
        </dgm:presLayoutVars>
      </dgm:prSet>
      <dgm:spPr/>
      <dgm:t>
        <a:bodyPr/>
        <a:lstStyle/>
        <a:p>
          <a:endParaRPr lang="en-US"/>
        </a:p>
      </dgm:t>
    </dgm:pt>
  </dgm:ptLst>
  <dgm:cxnLst>
    <dgm:cxn modelId="{ABAA4CFA-F106-42F7-B596-5A22B102FF3D}" type="presOf" srcId="{39D3FCE6-10D3-4BCF-8AA4-1838799E7827}" destId="{EFF68655-91B5-4C64-ACF0-8BDCFEEFEE77}" srcOrd="0" destOrd="0" presId="urn:microsoft.com/office/officeart/2005/8/layout/chevron1"/>
    <dgm:cxn modelId="{96B78B62-2C37-4797-B2B6-E90FF0DCB95E}" type="presOf" srcId="{07D9B1C3-16C7-4BCA-86F3-97E4BBE5000E}" destId="{681B8898-197D-4ADB-BF17-2A4E3B261AB0}" srcOrd="0" destOrd="0" presId="urn:microsoft.com/office/officeart/2005/8/layout/chevron1"/>
    <dgm:cxn modelId="{033F81E1-3549-4133-A543-A4C3117F1D33}" srcId="{F1CCF033-AFA0-4C61-A37D-B99564FBE292}" destId="{07D9B1C3-16C7-4BCA-86F3-97E4BBE5000E}" srcOrd="1" destOrd="0" parTransId="{FEC0C2DD-1148-4A1B-9CAB-43D4F54AAE12}" sibTransId="{D6467A50-DE47-4499-A6F8-CC5145621C2B}"/>
    <dgm:cxn modelId="{B65FCDBE-1C88-40ED-966B-C4D83FD66C1B}" type="presOf" srcId="{B05BCCA1-631A-420A-8A64-22B2533F7CD5}" destId="{EDC43A19-0350-4076-B0A8-E4DDEADE8897}" srcOrd="0" destOrd="0" presId="urn:microsoft.com/office/officeart/2005/8/layout/chevron1"/>
    <dgm:cxn modelId="{CF1C22D7-3DDE-4FB1-88C8-D87407B74E61}" type="presOf" srcId="{F1CCF033-AFA0-4C61-A37D-B99564FBE292}" destId="{7AB47EC0-EB4F-4797-A7A1-7410629C02CF}" srcOrd="0" destOrd="0" presId="urn:microsoft.com/office/officeart/2005/8/layout/chevron1"/>
    <dgm:cxn modelId="{AD1723F2-2863-4219-8269-5B728506DF21}" srcId="{F1CCF033-AFA0-4C61-A37D-B99564FBE292}" destId="{B05BCCA1-631A-420A-8A64-22B2533F7CD5}" srcOrd="2" destOrd="0" parTransId="{6A2B197A-F22D-4732-86E8-A40F12BF10C0}" sibTransId="{A3AFD32A-AC9B-4A9E-A614-E7BE5D69AAAC}"/>
    <dgm:cxn modelId="{B8B56498-19EA-4AAB-8C43-BE776650CD8A}" srcId="{F1CCF033-AFA0-4C61-A37D-B99564FBE292}" destId="{39D3FCE6-10D3-4BCF-8AA4-1838799E7827}" srcOrd="0" destOrd="0" parTransId="{8E4671F8-C743-4C69-8652-4F9860A0C448}" sibTransId="{7534FD4A-1750-426F-9FF1-4B1CBAF5D8F2}"/>
    <dgm:cxn modelId="{AAEDD33D-528B-4A3D-BAF0-CADA59D74460}" type="presParOf" srcId="{7AB47EC0-EB4F-4797-A7A1-7410629C02CF}" destId="{EFF68655-91B5-4C64-ACF0-8BDCFEEFEE77}" srcOrd="0" destOrd="0" presId="urn:microsoft.com/office/officeart/2005/8/layout/chevron1"/>
    <dgm:cxn modelId="{6EA705B4-0ED7-4770-8A76-615BB9BCDC9A}" type="presParOf" srcId="{7AB47EC0-EB4F-4797-A7A1-7410629C02CF}" destId="{2FE2BE41-B365-4BD5-A677-5DE2E56FD501}" srcOrd="1" destOrd="0" presId="urn:microsoft.com/office/officeart/2005/8/layout/chevron1"/>
    <dgm:cxn modelId="{62EBD984-66C1-492C-9577-E147BC5B5015}" type="presParOf" srcId="{7AB47EC0-EB4F-4797-A7A1-7410629C02CF}" destId="{681B8898-197D-4ADB-BF17-2A4E3B261AB0}" srcOrd="2" destOrd="0" presId="urn:microsoft.com/office/officeart/2005/8/layout/chevron1"/>
    <dgm:cxn modelId="{E94A22A6-FB7A-4022-BDDC-EDE18134522E}" type="presParOf" srcId="{7AB47EC0-EB4F-4797-A7A1-7410629C02CF}" destId="{955DE9DB-5B84-49D1-BBF9-30360DD0DC80}" srcOrd="3" destOrd="0" presId="urn:microsoft.com/office/officeart/2005/8/layout/chevron1"/>
    <dgm:cxn modelId="{E257F30D-40E1-4E38-B42E-5949E542E89E}" type="presParOf" srcId="{7AB47EC0-EB4F-4797-A7A1-7410629C02CF}" destId="{EDC43A19-0350-4076-B0A8-E4DDEADE889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46B3D-7173-4FDC-B7B5-BEBEE4CC7543}">
      <dsp:nvSpPr>
        <dsp:cNvPr id="0" name=""/>
        <dsp:cNvSpPr/>
      </dsp:nvSpPr>
      <dsp:spPr>
        <a:xfrm>
          <a:off x="0" y="481139"/>
          <a:ext cx="8229600" cy="1701000"/>
        </a:xfrm>
        <a:prstGeom prst="rect">
          <a:avLst/>
        </a:prstGeom>
        <a:solidFill>
          <a:schemeClr val="bg2">
            <a:lumMod val="60000"/>
            <a:lumOff val="40000"/>
            <a:alpha val="90000"/>
          </a:schemeClr>
        </a:solid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624840" rIns="638708" bIns="213360" numCol="1" spcCol="1270" anchor="t" anchorCtr="0">
          <a:noAutofit/>
        </a:bodyPr>
        <a:lstStyle/>
        <a:p>
          <a:pPr marL="285750" lvl="1" indent="-285750" algn="l" defTabSz="1333500" rtl="0" eaLnBrk="1" latinLnBrk="0" hangingPunct="1">
            <a:lnSpc>
              <a:spcPct val="90000"/>
            </a:lnSpc>
            <a:spcBef>
              <a:spcPct val="0"/>
            </a:spcBef>
            <a:spcAft>
              <a:spcPct val="15000"/>
            </a:spcAft>
            <a:buChar char="••"/>
          </a:pPr>
          <a:r>
            <a:rPr lang="en-US" sz="3000" kern="1200" dirty="0">
              <a:solidFill>
                <a:schemeClr val="tx1"/>
              </a:solidFill>
            </a:rPr>
            <a:t>Virtual (Computer based) representation of our bicycle design.</a:t>
          </a:r>
        </a:p>
      </dsp:txBody>
      <dsp:txXfrm>
        <a:off x="0" y="481139"/>
        <a:ext cx="8229600" cy="1701000"/>
      </dsp:txXfrm>
    </dsp:sp>
    <dsp:sp modelId="{5CE3833D-1CFA-4EE3-BA23-E33D3B84F00F}">
      <dsp:nvSpPr>
        <dsp:cNvPr id="0" name=""/>
        <dsp:cNvSpPr/>
      </dsp:nvSpPr>
      <dsp:spPr>
        <a:xfrm>
          <a:off x="411480" y="38339"/>
          <a:ext cx="5760720" cy="8856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333500" rtl="0" eaLnBrk="1" latinLnBrk="0" hangingPunct="1">
            <a:lnSpc>
              <a:spcPct val="90000"/>
            </a:lnSpc>
            <a:spcBef>
              <a:spcPct val="0"/>
            </a:spcBef>
            <a:spcAft>
              <a:spcPct val="35000"/>
            </a:spcAft>
            <a:buClr>
              <a:schemeClr val="accent1"/>
            </a:buClr>
            <a:buSzPct val="70000"/>
            <a:buFont typeface="Wingdings 2" panose="05020102010507070707" pitchFamily="18" charset="2"/>
            <a:buChar char=""/>
          </a:pPr>
          <a:r>
            <a:rPr lang="en-US" sz="3000" kern="1200"/>
            <a:t>What is a simulation?</a:t>
          </a:r>
        </a:p>
      </dsp:txBody>
      <dsp:txXfrm>
        <a:off x="454711" y="81570"/>
        <a:ext cx="5674258" cy="799138"/>
      </dsp:txXfrm>
    </dsp:sp>
    <dsp:sp modelId="{0275843D-AF22-451F-B27B-363D9957D6F5}">
      <dsp:nvSpPr>
        <dsp:cNvPr id="0" name=""/>
        <dsp:cNvSpPr/>
      </dsp:nvSpPr>
      <dsp:spPr>
        <a:xfrm>
          <a:off x="0" y="2786939"/>
          <a:ext cx="8229600" cy="1701000"/>
        </a:xfrm>
        <a:prstGeom prst="rect">
          <a:avLst/>
        </a:prstGeom>
        <a:solidFill>
          <a:schemeClr val="bg2">
            <a:lumMod val="60000"/>
            <a:lumOff val="40000"/>
            <a:alpha val="90000"/>
          </a:schemeClr>
        </a:solidFill>
        <a:ln w="28575"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624840" rIns="638708" bIns="213360" numCol="1" spcCol="1270" anchor="t" anchorCtr="0">
          <a:noAutofit/>
        </a:bodyPr>
        <a:lstStyle/>
        <a:p>
          <a:pPr marL="285750" lvl="1" indent="-285750" algn="l" defTabSz="1333500" rtl="0" eaLnBrk="1" latinLnBrk="0" hangingPunct="1">
            <a:lnSpc>
              <a:spcPct val="90000"/>
            </a:lnSpc>
            <a:spcBef>
              <a:spcPct val="0"/>
            </a:spcBef>
            <a:spcAft>
              <a:spcPct val="15000"/>
            </a:spcAft>
            <a:buChar char="••"/>
          </a:pPr>
          <a:r>
            <a:rPr lang="en-US" sz="3000" kern="1200" dirty="0">
              <a:solidFill>
                <a:schemeClr val="tx1"/>
              </a:solidFill>
            </a:rPr>
            <a:t>Helps predict maximum range, top speed, and battery consumption.</a:t>
          </a:r>
        </a:p>
      </dsp:txBody>
      <dsp:txXfrm>
        <a:off x="0" y="2786939"/>
        <a:ext cx="8229600" cy="1701000"/>
      </dsp:txXfrm>
    </dsp:sp>
    <dsp:sp modelId="{2631859C-3E5F-43AA-BC69-8931B79F487A}">
      <dsp:nvSpPr>
        <dsp:cNvPr id="0" name=""/>
        <dsp:cNvSpPr/>
      </dsp:nvSpPr>
      <dsp:spPr>
        <a:xfrm>
          <a:off x="411480" y="2344140"/>
          <a:ext cx="5760720" cy="88560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1333500" rtl="0" eaLnBrk="1" latinLnBrk="0" hangingPunct="1">
            <a:lnSpc>
              <a:spcPct val="90000"/>
            </a:lnSpc>
            <a:spcBef>
              <a:spcPct val="0"/>
            </a:spcBef>
            <a:spcAft>
              <a:spcPct val="35000"/>
            </a:spcAft>
          </a:pPr>
          <a:r>
            <a:rPr lang="en-US" sz="3000" kern="1200"/>
            <a:t>What does it do?</a:t>
          </a:r>
        </a:p>
      </dsp:txBody>
      <dsp:txXfrm>
        <a:off x="454711" y="2387371"/>
        <a:ext cx="5674258"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68655-91B5-4C64-ACF0-8BDCFEEFEE77}">
      <dsp:nvSpPr>
        <dsp:cNvPr id="0" name=""/>
        <dsp:cNvSpPr/>
      </dsp:nvSpPr>
      <dsp:spPr>
        <a:xfrm>
          <a:off x="2411" y="537372"/>
          <a:ext cx="2937420" cy="1174968"/>
        </a:xfrm>
        <a:prstGeom prst="chevron">
          <a:avLst/>
        </a:prstGeom>
        <a:solidFill>
          <a:schemeClr val="accent1">
            <a:hueOff val="0"/>
            <a:satOff val="0"/>
            <a:lumOff val="0"/>
            <a:alphaOff val="0"/>
          </a:schemeClr>
        </a:solid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rtl="0" eaLnBrk="1" latinLnBrk="0" hangingPunct="1">
            <a:lnSpc>
              <a:spcPct val="90000"/>
            </a:lnSpc>
            <a:spcBef>
              <a:spcPct val="0"/>
            </a:spcBef>
            <a:spcAft>
              <a:spcPct val="35000"/>
            </a:spcAft>
          </a:pPr>
          <a:r>
            <a:rPr lang="en-US" sz="2600" kern="1200" dirty="0"/>
            <a:t>Tested potential commutes</a:t>
          </a:r>
        </a:p>
      </dsp:txBody>
      <dsp:txXfrm>
        <a:off x="589895" y="537372"/>
        <a:ext cx="1762452" cy="1174968"/>
      </dsp:txXfrm>
    </dsp:sp>
    <dsp:sp modelId="{681B8898-197D-4ADB-BF17-2A4E3B261AB0}">
      <dsp:nvSpPr>
        <dsp:cNvPr id="0" name=""/>
        <dsp:cNvSpPr/>
      </dsp:nvSpPr>
      <dsp:spPr>
        <a:xfrm>
          <a:off x="2646089" y="537372"/>
          <a:ext cx="2937420" cy="1174968"/>
        </a:xfrm>
        <a:prstGeom prst="chevron">
          <a:avLst/>
        </a:prstGeom>
        <a:solidFill>
          <a:schemeClr val="accent1">
            <a:hueOff val="0"/>
            <a:satOff val="0"/>
            <a:lumOff val="0"/>
            <a:alphaOff val="0"/>
          </a:schemeClr>
        </a:solid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rtl="0" eaLnBrk="1" latinLnBrk="0" hangingPunct="1">
            <a:lnSpc>
              <a:spcPct val="90000"/>
            </a:lnSpc>
            <a:spcBef>
              <a:spcPct val="0"/>
            </a:spcBef>
            <a:spcAft>
              <a:spcPct val="35000"/>
            </a:spcAft>
          </a:pPr>
          <a:r>
            <a:rPr lang="en-US" sz="2600" kern="1200" dirty="0"/>
            <a:t>Compared data to simulation</a:t>
          </a:r>
        </a:p>
      </dsp:txBody>
      <dsp:txXfrm>
        <a:off x="3233573" y="537372"/>
        <a:ext cx="1762452" cy="1174968"/>
      </dsp:txXfrm>
    </dsp:sp>
    <dsp:sp modelId="{EDC43A19-0350-4076-B0A8-E4DDEADE8897}">
      <dsp:nvSpPr>
        <dsp:cNvPr id="0" name=""/>
        <dsp:cNvSpPr/>
      </dsp:nvSpPr>
      <dsp:spPr>
        <a:xfrm>
          <a:off x="5289768" y="537372"/>
          <a:ext cx="2937420" cy="1174968"/>
        </a:xfrm>
        <a:prstGeom prst="chevron">
          <a:avLst/>
        </a:prstGeom>
        <a:solidFill>
          <a:schemeClr val="accent1">
            <a:hueOff val="0"/>
            <a:satOff val="0"/>
            <a:lumOff val="0"/>
            <a:alphaOff val="0"/>
          </a:schemeClr>
        </a:solid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lvl="0" algn="ctr" defTabSz="1155700" rtl="0" eaLnBrk="1" latinLnBrk="0" hangingPunct="1">
            <a:lnSpc>
              <a:spcPct val="90000"/>
            </a:lnSpc>
            <a:spcBef>
              <a:spcPct val="0"/>
            </a:spcBef>
            <a:spcAft>
              <a:spcPct val="35000"/>
            </a:spcAft>
          </a:pPr>
          <a:r>
            <a:rPr lang="en-US" sz="2600" kern="1200" dirty="0" smtClean="0"/>
            <a:t>Ensured </a:t>
          </a:r>
          <a:r>
            <a:rPr lang="en-US" sz="2600" kern="1200" dirty="0"/>
            <a:t>difference &lt; 10%</a:t>
          </a:r>
        </a:p>
      </dsp:txBody>
      <dsp:txXfrm>
        <a:off x="5877252" y="537372"/>
        <a:ext cx="1762452" cy="11749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F0F9FF0-C0E8-8246-8FA7-5D77AC4E2EC7}" type="datetimeFigureOut">
              <a:rPr lang="en-US" smtClean="0"/>
              <a:t>4/21/16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58CD4C-0BE5-2544-A6B8-8F3090EF498B}" type="slidenum">
              <a:rPr lang="en-US" smtClean="0"/>
              <a:t>‹#›</a:t>
            </a:fld>
            <a:endParaRPr lang="en-US"/>
          </a:p>
        </p:txBody>
      </p:sp>
    </p:spTree>
    <p:extLst>
      <p:ext uri="{BB962C8B-B14F-4D97-AF65-F5344CB8AC3E}">
        <p14:creationId xmlns:p14="http://schemas.microsoft.com/office/powerpoint/2010/main" val="14858715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Good afternoon everyone</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Alec Korver, Chris Slice, and I, Bryan Hanenburg </a:t>
            </a:r>
            <a:r>
              <a:rPr lang="en-US" sz="1200" kern="1200" baseline="0" dirty="0">
                <a:solidFill>
                  <a:schemeClr val="tx1"/>
                </a:solidFill>
                <a:effectLst/>
                <a:latin typeface="+mn-lt"/>
                <a:ea typeface="+mn-ea"/>
                <a:cs typeface="+mn-cs"/>
              </a:rPr>
              <a:t>are the electric bike design </a:t>
            </a:r>
            <a:r>
              <a:rPr lang="en-US" sz="1200" kern="1200" baseline="0" dirty="0" smtClean="0">
                <a:solidFill>
                  <a:schemeClr val="tx1"/>
                </a:solidFill>
                <a:effectLst/>
                <a:latin typeface="+mn-lt"/>
                <a:ea typeface="+mn-ea"/>
                <a:cs typeface="+mn-cs"/>
              </a:rPr>
              <a:t>team.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B58CD4C-0BE5-2544-A6B8-8F3090EF498B}" type="slidenum">
              <a:rPr lang="en-US" smtClean="0"/>
              <a:t>1</a:t>
            </a:fld>
            <a:endParaRPr lang="en-US"/>
          </a:p>
        </p:txBody>
      </p:sp>
    </p:spTree>
    <p:extLst>
      <p:ext uri="{BB962C8B-B14F-4D97-AF65-F5344CB8AC3E}">
        <p14:creationId xmlns:p14="http://schemas.microsoft.com/office/powerpoint/2010/main" val="2365524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chemeClr val="tx1"/>
                </a:solidFill>
                <a:latin typeface="+mn-lt"/>
                <a:ea typeface="+mn-ea"/>
                <a:cs typeface="+mn-cs"/>
              </a:rPr>
              <a:t>Whats</a:t>
            </a:r>
            <a:r>
              <a:rPr lang="en-US" sz="1200" b="1" kern="1200" dirty="0">
                <a:solidFill>
                  <a:schemeClr val="tx1"/>
                </a:solidFill>
                <a:latin typeface="+mn-lt"/>
                <a:ea typeface="+mn-ea"/>
                <a:cs typeface="+mn-cs"/>
              </a:rPr>
              <a:t> the purpose of our web based simulation?</a:t>
            </a:r>
          </a:p>
          <a:p>
            <a:r>
              <a:rPr lang="en-US" sz="1200" b="1" kern="1200" dirty="0">
                <a:solidFill>
                  <a:schemeClr val="tx1"/>
                </a:solidFill>
                <a:latin typeface="+mn-lt"/>
              </a:rPr>
              <a:t>  </a:t>
            </a:r>
            <a:r>
              <a:rPr lang="en-US" sz="1200" b="0" kern="1200" dirty="0">
                <a:solidFill>
                  <a:schemeClr val="tx1"/>
                </a:solidFill>
                <a:latin typeface="+mn-lt"/>
                <a:ea typeface="+mn-ea"/>
                <a:cs typeface="+mn-cs"/>
              </a:rPr>
              <a:t>It</a:t>
            </a:r>
            <a:r>
              <a:rPr lang="en-US" sz="1200" b="0" kern="1200" baseline="0" dirty="0">
                <a:solidFill>
                  <a:schemeClr val="tx1"/>
                </a:solidFill>
                <a:latin typeface="+mn-lt"/>
                <a:ea typeface="+mn-ea"/>
                <a:cs typeface="+mn-cs"/>
              </a:rPr>
              <a:t> is a simplified version of our early simulation. It gives everyone the ability to simulate their unique bicycle on their unique commute. This is valuable for designers as well as users. Not everyone needs the 20ah battery or 1300 w motor that we used in our bike. Since this </a:t>
            </a:r>
            <a:r>
              <a:rPr lang="en-US" sz="1200" b="0" i="0" kern="1200" baseline="0" dirty="0">
                <a:solidFill>
                  <a:schemeClr val="tx1"/>
                </a:solidFill>
                <a:latin typeface="+mn-lt"/>
                <a:ea typeface="+mn-ea"/>
                <a:cs typeface="+mn-cs"/>
              </a:rPr>
              <a:t>simulation is easily repeatable with variable parts</a:t>
            </a:r>
            <a:r>
              <a:rPr lang="en-US" sz="1200" b="0" i="0" kern="1200" dirty="0">
                <a:solidFill>
                  <a:schemeClr val="tx1"/>
                </a:solidFill>
                <a:latin typeface="+mn-lt"/>
                <a:ea typeface="+mn-ea"/>
                <a:cs typeface="+mn-cs"/>
              </a:rPr>
              <a:t>,</a:t>
            </a:r>
            <a:r>
              <a:rPr lang="en-US" sz="1200" b="0" i="0" kern="1200" baseline="0" dirty="0">
                <a:solidFill>
                  <a:schemeClr val="tx1"/>
                </a:solidFill>
                <a:latin typeface="+mn-lt"/>
                <a:ea typeface="+mn-ea"/>
                <a:cs typeface="+mn-cs"/>
              </a:rPr>
              <a:t> it allows us to determine </a:t>
            </a:r>
            <a:r>
              <a:rPr lang="en-US" sz="1200" b="0" i="0" kern="1200" dirty="0">
                <a:solidFill>
                  <a:schemeClr val="tx1"/>
                </a:solidFill>
                <a:latin typeface="+mn-lt"/>
                <a:ea typeface="+mn-ea"/>
                <a:cs typeface="+mn-cs"/>
              </a:rPr>
              <a:t>the ideal configurations for different customers. We can determine what parts make the best bike for my parents, who might use the bike primarily in town, or for me, who might use it to make 20 mile trips to hull and back for Sunday dinner. We can guarantee that the bike will do what the customer need it too, and that customers aren’t paying more for a bike which provide a range or speed that they don’t use.</a:t>
            </a:r>
          </a:p>
          <a:p>
            <a:r>
              <a:rPr lang="en-US" sz="1200" b="0" i="0" kern="1200" dirty="0">
                <a:solidFill>
                  <a:schemeClr val="tx1"/>
                </a:solidFill>
                <a:latin typeface="+mn-lt"/>
                <a:ea typeface="+mn-ea"/>
                <a:cs typeface="+mn-cs"/>
              </a:rPr>
              <a:t>  -This simulation served a double purpose by providing information to users. We believed it was necessary to provide this data to riders, and this simulationwas the best way to accomplish this goal within our allocated resources.</a:t>
            </a:r>
          </a:p>
          <a:p>
            <a:endParaRPr lang="en-US" sz="1200" b="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B58CD4C-0BE5-2544-A6B8-8F3090EF498B}" type="slidenum">
              <a:rPr lang="en-US" smtClean="0"/>
              <a:t>10</a:t>
            </a:fld>
            <a:endParaRPr lang="en-US"/>
          </a:p>
        </p:txBody>
      </p:sp>
    </p:spTree>
    <p:extLst>
      <p:ext uri="{BB962C8B-B14F-4D97-AF65-F5344CB8AC3E}">
        <p14:creationId xmlns:p14="http://schemas.microsoft.com/office/powerpoint/2010/main" val="219866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What about the program itself?</a:t>
            </a:r>
            <a:endParaRPr lang="en-US" sz="1200" b="0" kern="1200" dirty="0">
              <a:solidFill>
                <a:schemeClr val="tx1"/>
              </a:solidFill>
              <a:latin typeface="+mn-lt"/>
              <a:ea typeface="+mn-ea"/>
              <a:cs typeface="+mn-cs"/>
            </a:endParaRPr>
          </a:p>
          <a:p>
            <a:r>
              <a:rPr lang="en-US" sz="1200" b="0" i="1" kern="1200" dirty="0">
                <a:solidFill>
                  <a:schemeClr val="tx1"/>
                </a:solidFill>
                <a:latin typeface="+mn-lt"/>
                <a:ea typeface="+mn-ea"/>
                <a:cs typeface="+mn-cs"/>
              </a:rPr>
              <a:t>Start the video now</a:t>
            </a:r>
          </a:p>
          <a:p>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A User navigates to our webpage via any internet accessible device, and inputs the </a:t>
            </a:r>
            <a:r>
              <a:rPr lang="en-US" sz="1200" b="0" i="0" kern="1200" dirty="0" err="1">
                <a:solidFill>
                  <a:schemeClr val="tx1"/>
                </a:solidFill>
                <a:latin typeface="+mn-lt"/>
                <a:ea typeface="+mn-ea"/>
                <a:cs typeface="+mn-cs"/>
              </a:rPr>
              <a:t>characterisitcs</a:t>
            </a:r>
            <a:r>
              <a:rPr lang="en-US" sz="1200" b="0" i="0" kern="1200" dirty="0">
                <a:solidFill>
                  <a:schemeClr val="tx1"/>
                </a:solidFill>
                <a:latin typeface="+mn-lt"/>
                <a:ea typeface="+mn-ea"/>
                <a:cs typeface="+mn-cs"/>
              </a:rPr>
              <a:t> of their real or theoretical bicycle. They then choose their route from anywhere in the world . The user can, on a turn by turn basis, define their path. The program corrects the estimated route to fit the road’s twists and turns. This simulation is technically easy to use. It predicts and records the time and distance traveled and % battery reamining.</a:t>
            </a:r>
          </a:p>
        </p:txBody>
      </p:sp>
      <p:sp>
        <p:nvSpPr>
          <p:cNvPr id="4" name="Slide Number Placeholder 3"/>
          <p:cNvSpPr>
            <a:spLocks noGrp="1"/>
          </p:cNvSpPr>
          <p:nvPr>
            <p:ph type="sldNum" sz="quarter" idx="10"/>
          </p:nvPr>
        </p:nvSpPr>
        <p:spPr/>
        <p:txBody>
          <a:bodyPr/>
          <a:lstStyle/>
          <a:p>
            <a:fld id="{EB58CD4C-0BE5-2544-A6B8-8F3090EF498B}" type="slidenum">
              <a:rPr lang="en-US" smtClean="0"/>
              <a:t>11</a:t>
            </a:fld>
            <a:endParaRPr lang="en-US"/>
          </a:p>
        </p:txBody>
      </p:sp>
    </p:spTree>
    <p:extLst>
      <p:ext uri="{BB962C8B-B14F-4D97-AF65-F5344CB8AC3E}">
        <p14:creationId xmlns:p14="http://schemas.microsoft.com/office/powerpoint/2010/main" val="824209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Since an inaccurate simulation is not useful to our potential users, we needed to ensure that it was accurate in a variety of conditions. We did this by attaching monitoring electronics between the motor and the battery, and then </a:t>
            </a:r>
            <a:r>
              <a:rPr lang="en-US" dirty="0" smtClean="0">
                <a:latin typeface="Calibri"/>
              </a:rPr>
              <a:t>rode along potential commutes </a:t>
            </a:r>
            <a:r>
              <a:rPr lang="en-US" dirty="0">
                <a:latin typeface="Calibri"/>
              </a:rPr>
              <a:t>between Sioux Center, Orange City, and Hull. The results after each trip were recorded and then compared to the </a:t>
            </a:r>
            <a:r>
              <a:rPr lang="en-US" dirty="0" smtClean="0">
                <a:latin typeface="Calibri"/>
              </a:rPr>
              <a:t>simulation. </a:t>
            </a:r>
            <a:r>
              <a:rPr lang="en-US" dirty="0">
                <a:latin typeface="Calibri"/>
              </a:rPr>
              <a:t>We hoped to keep the difference </a:t>
            </a:r>
            <a:r>
              <a:rPr lang="en-US" dirty="0" smtClean="0">
                <a:latin typeface="Calibri"/>
              </a:rPr>
              <a:t>in </a:t>
            </a:r>
            <a:r>
              <a:rPr lang="en-US" dirty="0">
                <a:latin typeface="Calibri"/>
              </a:rPr>
              <a:t>energy consumption between the </a:t>
            </a:r>
            <a:r>
              <a:rPr lang="en-US" dirty="0" smtClean="0">
                <a:latin typeface="Calibri"/>
              </a:rPr>
              <a:t>simulation </a:t>
            </a:r>
            <a:r>
              <a:rPr lang="en-US" dirty="0">
                <a:latin typeface="Calibri"/>
              </a:rPr>
              <a:t>and the tests under 10% due to the affect of wind and other road conditions. We consistently stayed within 5-7% of the predicted value, so we can safely conclude that the simulation is accurate.</a:t>
            </a:r>
          </a:p>
        </p:txBody>
      </p:sp>
      <p:sp>
        <p:nvSpPr>
          <p:cNvPr id="4" name="Slide Number Placeholder 3"/>
          <p:cNvSpPr>
            <a:spLocks noGrp="1"/>
          </p:cNvSpPr>
          <p:nvPr>
            <p:ph type="sldNum" sz="quarter" idx="10"/>
          </p:nvPr>
        </p:nvSpPr>
        <p:spPr/>
        <p:txBody>
          <a:bodyPr/>
          <a:lstStyle/>
          <a:p>
            <a:fld id="{EB58CD4C-0BE5-2544-A6B8-8F3090EF498B}" type="slidenum">
              <a:rPr lang="en-US" smtClean="0"/>
              <a:t>13</a:t>
            </a:fld>
            <a:endParaRPr lang="en-US"/>
          </a:p>
        </p:txBody>
      </p:sp>
    </p:spTree>
    <p:extLst>
      <p:ext uri="{BB962C8B-B14F-4D97-AF65-F5344CB8AC3E}">
        <p14:creationId xmlns:p14="http://schemas.microsoft.com/office/powerpoint/2010/main" val="1298368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The main piece of the bicycle unaffected by the simulation results, was the battery box. This is important for several reasons, as these increase the reliability, safety, and convenience </a:t>
            </a:r>
            <a:r>
              <a:rPr lang="en-US" dirty="0" smtClean="0">
                <a:latin typeface="Calibri"/>
              </a:rPr>
              <a:t>of using </a:t>
            </a:r>
            <a:r>
              <a:rPr lang="en-US" dirty="0">
                <a:latin typeface="Calibri"/>
              </a:rPr>
              <a:t>the bicycle. The final design was a custom built aluminum box that fits into the center of the frame. This was chosen primarily due to a lack of commercially available options that fulfilled the requirements above, </a:t>
            </a:r>
            <a:r>
              <a:rPr lang="en-US" dirty="0" smtClean="0">
                <a:latin typeface="Calibri"/>
              </a:rPr>
              <a:t>which were </a:t>
            </a:r>
            <a:r>
              <a:rPr lang="en-US" dirty="0">
                <a:latin typeface="Calibri"/>
              </a:rPr>
              <a:t>all easily obtainable with a custom solution.</a:t>
            </a:r>
          </a:p>
        </p:txBody>
      </p:sp>
      <p:sp>
        <p:nvSpPr>
          <p:cNvPr id="4" name="Slide Number Placeholder 3"/>
          <p:cNvSpPr>
            <a:spLocks noGrp="1"/>
          </p:cNvSpPr>
          <p:nvPr>
            <p:ph type="sldNum" sz="quarter" idx="10"/>
          </p:nvPr>
        </p:nvSpPr>
        <p:spPr/>
        <p:txBody>
          <a:bodyPr/>
          <a:lstStyle/>
          <a:p>
            <a:fld id="{EB58CD4C-0BE5-2544-A6B8-8F3090EF498B}" type="slidenum">
              <a:rPr lang="en-US" smtClean="0"/>
              <a:t>14</a:t>
            </a:fld>
            <a:endParaRPr lang="en-US"/>
          </a:p>
        </p:txBody>
      </p:sp>
    </p:spTree>
    <p:extLst>
      <p:ext uri="{BB962C8B-B14F-4D97-AF65-F5344CB8AC3E}">
        <p14:creationId xmlns:p14="http://schemas.microsoft.com/office/powerpoint/2010/main" val="2610834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out bike after promo video</a:t>
            </a:r>
          </a:p>
          <a:p>
            <a:endParaRPr lang="en-US" dirty="0"/>
          </a:p>
        </p:txBody>
      </p:sp>
      <p:sp>
        <p:nvSpPr>
          <p:cNvPr id="4" name="Slide Number Placeholder 3"/>
          <p:cNvSpPr>
            <a:spLocks noGrp="1"/>
          </p:cNvSpPr>
          <p:nvPr>
            <p:ph type="sldNum" sz="quarter" idx="10"/>
          </p:nvPr>
        </p:nvSpPr>
        <p:spPr/>
        <p:txBody>
          <a:bodyPr/>
          <a:lstStyle/>
          <a:p>
            <a:fld id="{EB58CD4C-0BE5-2544-A6B8-8F3090EF498B}" type="slidenum">
              <a:rPr lang="en-US" smtClean="0"/>
              <a:t>15</a:t>
            </a:fld>
            <a:endParaRPr lang="en-US"/>
          </a:p>
        </p:txBody>
      </p:sp>
    </p:spTree>
    <p:extLst>
      <p:ext uri="{BB962C8B-B14F-4D97-AF65-F5344CB8AC3E}">
        <p14:creationId xmlns:p14="http://schemas.microsoft.com/office/powerpoint/2010/main" val="4072827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our testing as a means to increase our simulation accuracy</a:t>
            </a:r>
          </a:p>
        </p:txBody>
      </p:sp>
      <p:sp>
        <p:nvSpPr>
          <p:cNvPr id="4" name="Slide Number Placeholder 3"/>
          <p:cNvSpPr>
            <a:spLocks noGrp="1"/>
          </p:cNvSpPr>
          <p:nvPr>
            <p:ph type="sldNum" sz="quarter" idx="10"/>
          </p:nvPr>
        </p:nvSpPr>
        <p:spPr/>
        <p:txBody>
          <a:bodyPr/>
          <a:lstStyle/>
          <a:p>
            <a:fld id="{EB58CD4C-0BE5-2544-A6B8-8F3090EF498B}" type="slidenum">
              <a:rPr lang="en-US" smtClean="0"/>
              <a:t>19</a:t>
            </a:fld>
            <a:endParaRPr lang="en-US"/>
          </a:p>
        </p:txBody>
      </p:sp>
    </p:spTree>
    <p:extLst>
      <p:ext uri="{BB962C8B-B14F-4D97-AF65-F5344CB8AC3E}">
        <p14:creationId xmlns:p14="http://schemas.microsoft.com/office/powerpoint/2010/main" val="3158142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58CD4C-0BE5-2544-A6B8-8F3090EF498B}" type="slidenum">
              <a:rPr lang="en-US" smtClean="0"/>
              <a:t>20</a:t>
            </a:fld>
            <a:endParaRPr lang="en-US"/>
          </a:p>
        </p:txBody>
      </p:sp>
    </p:spTree>
    <p:extLst>
      <p:ext uri="{BB962C8B-B14F-4D97-AF65-F5344CB8AC3E}">
        <p14:creationId xmlns:p14="http://schemas.microsoft.com/office/powerpoint/2010/main" val="3688335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that we had an accurate model was important. From this we decided to develop a web based simulation.</a:t>
            </a:r>
          </a:p>
        </p:txBody>
      </p:sp>
      <p:sp>
        <p:nvSpPr>
          <p:cNvPr id="4" name="Slide Number Placeholder 3"/>
          <p:cNvSpPr>
            <a:spLocks noGrp="1"/>
          </p:cNvSpPr>
          <p:nvPr>
            <p:ph type="sldNum" sz="quarter" idx="10"/>
          </p:nvPr>
        </p:nvSpPr>
        <p:spPr/>
        <p:txBody>
          <a:bodyPr/>
          <a:lstStyle/>
          <a:p>
            <a:fld id="{EB58CD4C-0BE5-2544-A6B8-8F3090EF498B}" type="slidenum">
              <a:rPr lang="en-US" smtClean="0"/>
              <a:t>21</a:t>
            </a:fld>
            <a:endParaRPr lang="en-US"/>
          </a:p>
        </p:txBody>
      </p:sp>
    </p:spTree>
    <p:extLst>
      <p:ext uri="{BB962C8B-B14F-4D97-AF65-F5344CB8AC3E}">
        <p14:creationId xmlns:p14="http://schemas.microsoft.com/office/powerpoint/2010/main" val="994445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rPr>
              <a:t>  </a:t>
            </a:r>
            <a:r>
              <a:rPr lang="en-US" sz="1200" kern="1200" dirty="0">
                <a:solidFill>
                  <a:schemeClr val="tx1"/>
                </a:solidFill>
                <a:effectLst/>
                <a:latin typeface="+mn-lt"/>
                <a:ea typeface="+mn-ea"/>
                <a:cs typeface="+mn-cs"/>
              </a:rPr>
              <a:t>According to the United States Department of Transportation the average driver travels 29 miles per day. Nearly 90% of these daily trips are taken in personal motor vehicles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most people, comfort, time, and convenience are the most important factors in determining</a:t>
            </a:r>
            <a:r>
              <a:rPr lang="en-US" sz="1200" kern="1200" baseline="0" dirty="0">
                <a:solidFill>
                  <a:schemeClr val="tx1"/>
                </a:solidFill>
                <a:effectLst/>
                <a:latin typeface="+mn-lt"/>
                <a:ea typeface="+mn-ea"/>
                <a:cs typeface="+mn-cs"/>
              </a:rPr>
              <a:t> how they travel each day. These preferences often </a:t>
            </a:r>
            <a:r>
              <a:rPr lang="en-US" sz="1200" kern="1200" baseline="0" dirty="0" smtClean="0">
                <a:solidFill>
                  <a:schemeClr val="tx1"/>
                </a:solidFill>
                <a:effectLst/>
                <a:latin typeface="+mn-lt"/>
                <a:ea typeface="+mn-ea"/>
                <a:cs typeface="+mn-cs"/>
              </a:rPr>
              <a:t>equate </a:t>
            </a:r>
            <a:r>
              <a:rPr lang="en-US" sz="1200" kern="1200" baseline="0" dirty="0">
                <a:solidFill>
                  <a:schemeClr val="tx1"/>
                </a:solidFill>
                <a:effectLst/>
                <a:latin typeface="+mn-lt"/>
                <a:ea typeface="+mn-ea"/>
                <a:cs typeface="+mn-cs"/>
              </a:rPr>
              <a:t>to each person driving a </a:t>
            </a:r>
            <a:r>
              <a:rPr lang="en-US" sz="1200" kern="1200" baseline="0" dirty="0" smtClean="0">
                <a:solidFill>
                  <a:schemeClr val="tx1"/>
                </a:solidFill>
                <a:effectLst/>
                <a:latin typeface="+mn-lt"/>
                <a:ea typeface="+mn-ea"/>
                <a:cs typeface="+mn-cs"/>
              </a:rPr>
              <a:t>heavy and inefficient vehicle </a:t>
            </a:r>
            <a:r>
              <a:rPr lang="en-US" sz="1200" kern="1200" baseline="0" dirty="0">
                <a:solidFill>
                  <a:schemeClr val="tx1"/>
                </a:solidFill>
                <a:effectLst/>
                <a:latin typeface="+mn-lt"/>
                <a:ea typeface="+mn-ea"/>
                <a:cs typeface="+mn-cs"/>
              </a:rPr>
              <a:t>to work or school.</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By</a:t>
            </a:r>
            <a:r>
              <a:rPr lang="en-US" sz="1200" kern="1200" baseline="0" dirty="0" smtClean="0">
                <a:solidFill>
                  <a:schemeClr val="tx1"/>
                </a:solidFill>
                <a:effectLst/>
                <a:latin typeface="+mn-lt"/>
                <a:ea typeface="+mn-ea"/>
                <a:cs typeface="+mn-cs"/>
              </a:rPr>
              <a:t> doing so w</a:t>
            </a:r>
            <a:r>
              <a:rPr lang="en-US" sz="1200" kern="1200" dirty="0" smtClean="0">
                <a:solidFill>
                  <a:schemeClr val="tx1"/>
                </a:solidFill>
                <a:effectLst/>
                <a:latin typeface="+mn-lt"/>
                <a:ea typeface="+mn-ea"/>
                <a:cs typeface="+mn-cs"/>
              </a:rPr>
              <a:t>e </a:t>
            </a:r>
            <a:r>
              <a:rPr lang="en-US" sz="1200" kern="1200" dirty="0">
                <a:solidFill>
                  <a:schemeClr val="tx1"/>
                </a:solidFill>
                <a:effectLst/>
                <a:latin typeface="+mn-lt"/>
                <a:ea typeface="+mn-ea"/>
                <a:cs typeface="+mn-cs"/>
              </a:rPr>
              <a:t>waste 90 times more energy </a:t>
            </a:r>
            <a:r>
              <a:rPr lang="en-US" sz="1200" kern="1200" dirty="0" smtClean="0">
                <a:solidFill>
                  <a:schemeClr val="tx1"/>
                </a:solidFill>
                <a:effectLst/>
                <a:latin typeface="+mn-lt"/>
                <a:ea typeface="+mn-ea"/>
                <a:cs typeface="+mn-cs"/>
              </a:rPr>
              <a:t>that</a:t>
            </a:r>
            <a:r>
              <a:rPr lang="en-US" sz="1200" kern="1200" baseline="0" dirty="0" smtClean="0">
                <a:solidFill>
                  <a:schemeClr val="tx1"/>
                </a:solidFill>
                <a:effectLst/>
                <a:latin typeface="+mn-lt"/>
                <a:ea typeface="+mn-ea"/>
                <a:cs typeface="+mn-cs"/>
              </a:rPr>
              <a:t> if we</a:t>
            </a:r>
            <a:r>
              <a:rPr lang="en-US" sz="1200" kern="1200" dirty="0" smtClean="0">
                <a:solidFill>
                  <a:schemeClr val="tx1"/>
                </a:solidFill>
                <a:effectLst/>
                <a:latin typeface="+mn-lt"/>
                <a:ea typeface="+mn-ea"/>
                <a:cs typeface="+mn-cs"/>
              </a:rPr>
              <a:t> walk </a:t>
            </a:r>
            <a:r>
              <a:rPr lang="en-US" sz="1200" kern="1200" dirty="0">
                <a:solidFill>
                  <a:schemeClr val="tx1"/>
                </a:solidFill>
                <a:effectLst/>
                <a:latin typeface="+mn-lt"/>
                <a:ea typeface="+mn-ea"/>
                <a:cs typeface="+mn-cs"/>
              </a:rPr>
              <a:t>or </a:t>
            </a:r>
            <a:r>
              <a:rPr lang="en-US" sz="1200" kern="1200" dirty="0" smtClean="0">
                <a:solidFill>
                  <a:schemeClr val="tx1"/>
                </a:solidFill>
                <a:effectLst/>
                <a:latin typeface="+mn-lt"/>
                <a:ea typeface="+mn-ea"/>
                <a:cs typeface="+mn-cs"/>
              </a:rPr>
              <a:t>bike. This not only pollutes the air</a:t>
            </a:r>
            <a:r>
              <a:rPr lang="en-US" sz="1200" kern="1200" baseline="0" dirty="0" smtClean="0">
                <a:solidFill>
                  <a:schemeClr val="tx1"/>
                </a:solidFill>
                <a:effectLst/>
                <a:latin typeface="+mn-lt"/>
                <a:ea typeface="+mn-ea"/>
                <a:cs typeface="+mn-cs"/>
              </a:rPr>
              <a:t> around us, but can be a significant expense as well</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Being mindful of this wastefulness is an excellent start, but most people also need faster travel alternatives than running or biking.</a:t>
            </a:r>
          </a:p>
          <a:p>
            <a:r>
              <a:rPr lang="en-US" sz="1200" kern="1200" dirty="0">
                <a:solidFill>
                  <a:schemeClr val="tx1"/>
                </a:solidFill>
                <a:effectLst/>
                <a:latin typeface="+mn-lt"/>
              </a:rPr>
              <a:t> </a:t>
            </a:r>
            <a:r>
              <a:rPr lang="en-US" sz="1200" kern="1200" dirty="0">
                <a:solidFill>
                  <a:schemeClr val="tx1"/>
                </a:solidFill>
                <a:effectLst/>
              </a:rPr>
              <a:t> </a:t>
            </a:r>
            <a:endParaRPr lang="en-US" dirty="0"/>
          </a:p>
        </p:txBody>
      </p:sp>
      <p:sp>
        <p:nvSpPr>
          <p:cNvPr id="4" name="Slide Number Placeholder 3"/>
          <p:cNvSpPr>
            <a:spLocks noGrp="1"/>
          </p:cNvSpPr>
          <p:nvPr>
            <p:ph type="sldNum" sz="quarter" idx="10"/>
          </p:nvPr>
        </p:nvSpPr>
        <p:spPr/>
        <p:txBody>
          <a:bodyPr/>
          <a:lstStyle/>
          <a:p>
            <a:fld id="{EB58CD4C-0BE5-2544-A6B8-8F3090EF498B}" type="slidenum">
              <a:rPr lang="en-US" smtClean="0"/>
              <a:t>2</a:t>
            </a:fld>
            <a:endParaRPr lang="en-US"/>
          </a:p>
        </p:txBody>
      </p:sp>
    </p:spTree>
    <p:extLst>
      <p:ext uri="{BB962C8B-B14F-4D97-AF65-F5344CB8AC3E}">
        <p14:creationId xmlns:p14="http://schemas.microsoft.com/office/powerpoint/2010/main" val="4059061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Our team’s goal was to address these shortcomings by offering an </a:t>
            </a:r>
            <a:r>
              <a:rPr lang="en-US" sz="1200" kern="1200" dirty="0" smtClean="0">
                <a:solidFill>
                  <a:schemeClr val="tx1"/>
                </a:solidFill>
                <a:effectLst/>
                <a:latin typeface="+mn-lt"/>
                <a:ea typeface="+mn-ea"/>
                <a:cs typeface="+mn-cs"/>
              </a:rPr>
              <a:t>realistic, </a:t>
            </a:r>
            <a:r>
              <a:rPr lang="en-US" sz="1200" kern="1200" dirty="0">
                <a:solidFill>
                  <a:schemeClr val="tx1"/>
                </a:solidFill>
                <a:effectLst/>
                <a:latin typeface="+mn-lt"/>
                <a:ea typeface="+mn-ea"/>
                <a:cs typeface="+mn-cs"/>
              </a:rPr>
              <a:t>yet </a:t>
            </a:r>
            <a:r>
              <a:rPr lang="en-US" sz="1200" kern="1200" dirty="0" smtClean="0">
                <a:solidFill>
                  <a:schemeClr val="tx1"/>
                </a:solidFill>
                <a:effectLst/>
                <a:latin typeface="+mn-lt"/>
                <a:ea typeface="+mn-ea"/>
                <a:cs typeface="+mn-cs"/>
              </a:rPr>
              <a:t>attractive </a:t>
            </a:r>
            <a:r>
              <a:rPr lang="en-US" sz="1200" kern="1200" dirty="0">
                <a:solidFill>
                  <a:schemeClr val="tx1"/>
                </a:solidFill>
                <a:effectLst/>
                <a:latin typeface="+mn-lt"/>
                <a:ea typeface="+mn-ea"/>
                <a:cs typeface="+mn-cs"/>
              </a:rPr>
              <a:t>solution. We did not want to reinvent the wheel, but to </a:t>
            </a:r>
            <a:r>
              <a:rPr lang="en-US" sz="1200" kern="1200" dirty="0" smtClean="0">
                <a:solidFill>
                  <a:schemeClr val="tx1"/>
                </a:solidFill>
                <a:effectLst/>
                <a:latin typeface="+mn-lt"/>
                <a:ea typeface="+mn-ea"/>
                <a:cs typeface="+mn-cs"/>
              </a:rPr>
              <a:t>use </a:t>
            </a:r>
            <a:r>
              <a:rPr lang="en-US" sz="1200" kern="1200" dirty="0">
                <a:solidFill>
                  <a:schemeClr val="tx1"/>
                </a:solidFill>
                <a:effectLst/>
                <a:latin typeface="+mn-lt"/>
                <a:ea typeface="+mn-ea"/>
                <a:cs typeface="+mn-cs"/>
              </a:rPr>
              <a:t>existing technology </a:t>
            </a:r>
            <a:r>
              <a:rPr lang="en-US" sz="1200" kern="1200" dirty="0" smtClean="0">
                <a:solidFill>
                  <a:schemeClr val="tx1"/>
                </a:solidFill>
                <a:effectLst/>
                <a:latin typeface="+mn-lt"/>
                <a:ea typeface="+mn-ea"/>
                <a:cs typeface="+mn-cs"/>
              </a:rPr>
              <a:t>to create a</a:t>
            </a:r>
            <a:r>
              <a:rPr lang="en-US" sz="1200" kern="1200" baseline="0" dirty="0" smtClean="0">
                <a:solidFill>
                  <a:schemeClr val="tx1"/>
                </a:solidFill>
                <a:effectLst/>
                <a:latin typeface="+mn-lt"/>
                <a:ea typeface="+mn-ea"/>
                <a:cs typeface="+mn-cs"/>
              </a:rPr>
              <a:t> more eco-friendly, enjoyable, affordable, and healthy alternative</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B58CD4C-0BE5-2544-A6B8-8F3090EF498B}" type="slidenum">
              <a:rPr lang="en-US" smtClean="0"/>
              <a:t>3</a:t>
            </a:fld>
            <a:endParaRPr lang="en-US"/>
          </a:p>
        </p:txBody>
      </p:sp>
    </p:spTree>
    <p:extLst>
      <p:ext uri="{BB962C8B-B14F-4D97-AF65-F5344CB8AC3E}">
        <p14:creationId xmlns:p14="http://schemas.microsoft.com/office/powerpoint/2010/main" val="1104294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Our solution</a:t>
            </a:r>
            <a:r>
              <a:rPr lang="en-US" sz="1200" kern="1200" baseline="0" dirty="0" smtClean="0">
                <a:solidFill>
                  <a:schemeClr val="tx1"/>
                </a:solidFill>
                <a:effectLst/>
                <a:latin typeface="+mn-lt"/>
                <a:ea typeface="+mn-ea"/>
                <a:cs typeface="+mn-cs"/>
              </a:rPr>
              <a:t> is FLUX. </a:t>
            </a:r>
          </a:p>
          <a:p>
            <a:r>
              <a:rPr lang="en-US" sz="1200" kern="1200" dirty="0" smtClean="0">
                <a:solidFill>
                  <a:schemeClr val="tx1"/>
                </a:solidFill>
                <a:effectLst/>
                <a:latin typeface="+mn-lt"/>
                <a:ea typeface="+mn-ea"/>
                <a:cs typeface="+mn-cs"/>
              </a:rPr>
              <a:t>FLUX is an electric bicycle that we </a:t>
            </a:r>
            <a:r>
              <a:rPr lang="en-US" sz="1200" kern="1200" dirty="0">
                <a:solidFill>
                  <a:schemeClr val="tx1"/>
                </a:solidFill>
                <a:effectLst/>
                <a:latin typeface="+mn-lt"/>
                <a:ea typeface="+mn-ea"/>
                <a:cs typeface="+mn-cs"/>
              </a:rPr>
              <a:t>designed, </a:t>
            </a:r>
            <a:r>
              <a:rPr lang="en-US" sz="1200" kern="1200" dirty="0" smtClean="0">
                <a:solidFill>
                  <a:schemeClr val="tx1"/>
                </a:solidFill>
                <a:effectLst/>
                <a:latin typeface="+mn-lt"/>
                <a:ea typeface="+mn-ea"/>
                <a:cs typeface="+mn-cs"/>
              </a:rPr>
              <a:t>simulated, </a:t>
            </a:r>
            <a:r>
              <a:rPr lang="en-US" sz="1200" kern="1200" dirty="0">
                <a:solidFill>
                  <a:schemeClr val="tx1"/>
                </a:solidFill>
                <a:effectLst/>
                <a:latin typeface="+mn-lt"/>
                <a:ea typeface="+mn-ea"/>
                <a:cs typeface="+mn-cs"/>
              </a:rPr>
              <a:t>and built </a:t>
            </a:r>
            <a:r>
              <a:rPr lang="en-US" sz="1200" kern="1200" dirty="0" smtClean="0">
                <a:solidFill>
                  <a:schemeClr val="tx1"/>
                </a:solidFill>
                <a:effectLst/>
                <a:latin typeface="+mn-lt"/>
                <a:ea typeface="+mn-ea"/>
                <a:cs typeface="+mn-cs"/>
              </a:rPr>
              <a:t>for </a:t>
            </a:r>
            <a:r>
              <a:rPr lang="en-US" sz="1200" kern="1200" dirty="0">
                <a:solidFill>
                  <a:schemeClr val="tx1"/>
                </a:solidFill>
                <a:effectLst/>
                <a:latin typeface="+mn-lt"/>
                <a:ea typeface="+mn-ea"/>
                <a:cs typeface="+mn-cs"/>
              </a:rPr>
              <a:t>use in Northwest Iowa. </a:t>
            </a:r>
            <a:r>
              <a:rPr lang="en-US" sz="1200" kern="1200" dirty="0" smtClean="0">
                <a:solidFill>
                  <a:schemeClr val="tx1"/>
                </a:solidFill>
                <a:effectLst/>
                <a:latin typeface="+mn-lt"/>
                <a:ea typeface="+mn-ea"/>
                <a:cs typeface="+mn-cs"/>
              </a:rPr>
              <a:t>Flux is </a:t>
            </a:r>
            <a:r>
              <a:rPr lang="en-US" sz="1200" kern="1200" dirty="0">
                <a:solidFill>
                  <a:schemeClr val="tx1"/>
                </a:solidFill>
                <a:effectLst/>
                <a:latin typeface="+mn-lt"/>
                <a:ea typeface="+mn-ea"/>
                <a:cs typeface="+mn-cs"/>
              </a:rPr>
              <a:t>an improvement to the everyday drive and it was hand built using </a:t>
            </a:r>
            <a:r>
              <a:rPr lang="en-US" sz="1200" kern="1200" dirty="0" smtClean="0">
                <a:solidFill>
                  <a:schemeClr val="tx1"/>
                </a:solidFill>
                <a:effectLst/>
                <a:latin typeface="+mn-lt"/>
                <a:ea typeface="+mn-ea"/>
                <a:cs typeface="+mn-cs"/>
              </a:rPr>
              <a:t>primarily off</a:t>
            </a:r>
            <a:r>
              <a:rPr lang="en-US" sz="1200" kern="1200" baseline="0" dirty="0" smtClean="0">
                <a:solidFill>
                  <a:schemeClr val="tx1"/>
                </a:solidFill>
                <a:effectLst/>
                <a:latin typeface="+mn-lt"/>
                <a:ea typeface="+mn-ea"/>
                <a:cs typeface="+mn-cs"/>
              </a:rPr>
              <a:t> </a:t>
            </a:r>
            <a:r>
              <a:rPr lang="en-US" sz="1200" kern="1200" baseline="0" dirty="0">
                <a:solidFill>
                  <a:schemeClr val="tx1"/>
                </a:solidFill>
                <a:effectLst/>
                <a:latin typeface="+mn-lt"/>
                <a:ea typeface="+mn-ea"/>
                <a:cs typeface="+mn-cs"/>
              </a:rPr>
              <a:t>the shelf</a:t>
            </a:r>
            <a:r>
              <a:rPr lang="en-US" sz="1200" kern="1200" dirty="0">
                <a:solidFill>
                  <a:schemeClr val="tx1"/>
                </a:solidFill>
                <a:effectLst/>
                <a:latin typeface="+mn-lt"/>
                <a:ea typeface="+mn-ea"/>
                <a:cs typeface="+mn-cs"/>
              </a:rPr>
              <a:t> components. </a:t>
            </a:r>
            <a:r>
              <a:rPr lang="en-US" sz="1200" kern="1200" dirty="0" smtClean="0">
                <a:solidFill>
                  <a:schemeClr val="tx1"/>
                </a:solidFill>
                <a:effectLst/>
                <a:latin typeface="+mn-lt"/>
                <a:ea typeface="+mn-ea"/>
                <a:cs typeface="+mn-cs"/>
              </a:rPr>
              <a:t>Because of this we </a:t>
            </a:r>
            <a:r>
              <a:rPr lang="en-US" sz="1200" kern="1200" dirty="0">
                <a:solidFill>
                  <a:schemeClr val="tx1"/>
                </a:solidFill>
                <a:effectLst/>
                <a:latin typeface="+mn-lt"/>
                <a:ea typeface="+mn-ea"/>
                <a:cs typeface="+mn-cs"/>
              </a:rPr>
              <a:t>are able to </a:t>
            </a:r>
            <a:r>
              <a:rPr lang="en-US" sz="1200" kern="1200" dirty="0" smtClean="0">
                <a:solidFill>
                  <a:schemeClr val="tx1"/>
                </a:solidFill>
                <a:effectLst/>
                <a:latin typeface="+mn-lt"/>
                <a:ea typeface="+mn-ea"/>
                <a:cs typeface="+mn-cs"/>
              </a:rPr>
              <a:t>make sure </a:t>
            </a:r>
            <a:r>
              <a:rPr lang="en-US" sz="1200" kern="1200" dirty="0">
                <a:solidFill>
                  <a:schemeClr val="tx1"/>
                </a:solidFill>
                <a:effectLst/>
                <a:latin typeface="+mn-lt"/>
                <a:ea typeface="+mn-ea"/>
                <a:cs typeface="+mn-cs"/>
              </a:rPr>
              <a:t>that the final product is, durable, quick to assemble, low maintenance, and easy to repair. But to ensure that the</a:t>
            </a:r>
            <a:r>
              <a:rPr lang="en-US" sz="1200" kern="1200" baseline="0" dirty="0">
                <a:solidFill>
                  <a:schemeClr val="tx1"/>
                </a:solidFill>
                <a:effectLst/>
                <a:latin typeface="+mn-lt"/>
                <a:ea typeface="+mn-ea"/>
                <a:cs typeface="+mn-cs"/>
              </a:rPr>
              <a:t> components we chose were ideal for our application, we needed to </a:t>
            </a:r>
            <a:r>
              <a:rPr lang="en-US" sz="1200" kern="1200" baseline="0" dirty="0" smtClean="0">
                <a:solidFill>
                  <a:schemeClr val="tx1"/>
                </a:solidFill>
                <a:effectLst/>
                <a:latin typeface="+mn-lt"/>
                <a:ea typeface="+mn-ea"/>
                <a:cs typeface="+mn-cs"/>
              </a:rPr>
              <a:t>follow </a:t>
            </a:r>
            <a:r>
              <a:rPr lang="en-US" sz="1200" kern="1200" baseline="0" dirty="0">
                <a:solidFill>
                  <a:schemeClr val="tx1"/>
                </a:solidFill>
                <a:effectLst/>
                <a:latin typeface="+mn-lt"/>
                <a:ea typeface="+mn-ea"/>
                <a:cs typeface="+mn-cs"/>
              </a:rPr>
              <a:t>a systematic approach </a:t>
            </a:r>
            <a:r>
              <a:rPr lang="en-US" sz="1200" kern="1200" baseline="0" dirty="0" smtClean="0">
                <a:solidFill>
                  <a:schemeClr val="tx1"/>
                </a:solidFill>
                <a:effectLst/>
                <a:latin typeface="+mn-lt"/>
                <a:ea typeface="+mn-ea"/>
                <a:cs typeface="+mn-cs"/>
              </a:rPr>
              <a:t>so that </a:t>
            </a:r>
            <a:r>
              <a:rPr lang="en-US" sz="1200" kern="1200" baseline="0" dirty="0">
                <a:solidFill>
                  <a:schemeClr val="tx1"/>
                </a:solidFill>
                <a:effectLst/>
                <a:latin typeface="+mn-lt"/>
                <a:ea typeface="+mn-ea"/>
                <a:cs typeface="+mn-cs"/>
              </a:rPr>
              <a:t>we would have a favorable outcome.</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EB58CD4C-0BE5-2544-A6B8-8F3090EF498B}" type="slidenum">
              <a:rPr lang="en-US" smtClean="0"/>
              <a:t>4</a:t>
            </a:fld>
            <a:endParaRPr lang="en-US"/>
          </a:p>
        </p:txBody>
      </p:sp>
    </p:spTree>
    <p:extLst>
      <p:ext uri="{BB962C8B-B14F-4D97-AF65-F5344CB8AC3E}">
        <p14:creationId xmlns:p14="http://schemas.microsoft.com/office/powerpoint/2010/main" val="1104294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rPr>
              <a:t>To achieve this, we first created a computer simulation </a:t>
            </a:r>
            <a:r>
              <a:rPr lang="en-US" dirty="0" smtClean="0">
                <a:latin typeface="Calibri"/>
              </a:rPr>
              <a:t>that </a:t>
            </a:r>
            <a:r>
              <a:rPr lang="en-US" dirty="0">
                <a:latin typeface="Calibri"/>
              </a:rPr>
              <a:t>took into account all the individual pieces of the bicycle to see what worked best. We then created the bicycle from the parts we chose, and conducted various tests to ensure that the simulation was accurate, and that the bike performed as expected.</a:t>
            </a:r>
          </a:p>
        </p:txBody>
      </p:sp>
      <p:sp>
        <p:nvSpPr>
          <p:cNvPr id="4" name="Slide Number Placeholder 3"/>
          <p:cNvSpPr>
            <a:spLocks noGrp="1"/>
          </p:cNvSpPr>
          <p:nvPr>
            <p:ph type="sldNum" sz="quarter" idx="10"/>
          </p:nvPr>
        </p:nvSpPr>
        <p:spPr/>
        <p:txBody>
          <a:bodyPr/>
          <a:lstStyle/>
          <a:p>
            <a:fld id="{EB58CD4C-0BE5-2544-A6B8-8F3090EF498B}" type="slidenum">
              <a:rPr lang="en-US" smtClean="0"/>
              <a:t>5</a:t>
            </a:fld>
            <a:endParaRPr lang="en-US"/>
          </a:p>
        </p:txBody>
      </p:sp>
    </p:spTree>
    <p:extLst>
      <p:ext uri="{BB962C8B-B14F-4D97-AF65-F5344CB8AC3E}">
        <p14:creationId xmlns:p14="http://schemas.microsoft.com/office/powerpoint/2010/main" val="871975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what is a simulation? A simulation is a virtual or computer based program which can be used to mathematically model real world objects or phenomenon. In the context of our project our simulation helps us compare many different bicycle designs and helps us to determine how far the bike will go, how fast you can travel, and how much battery power will be used. [next slide]</a:t>
            </a:r>
            <a:endParaRPr lang="en-US" dirty="0"/>
          </a:p>
        </p:txBody>
      </p:sp>
      <p:sp>
        <p:nvSpPr>
          <p:cNvPr id="4" name="Slide Number Placeholder 3"/>
          <p:cNvSpPr>
            <a:spLocks noGrp="1"/>
          </p:cNvSpPr>
          <p:nvPr>
            <p:ph type="sldNum" sz="quarter" idx="10"/>
          </p:nvPr>
        </p:nvSpPr>
        <p:spPr/>
        <p:txBody>
          <a:bodyPr/>
          <a:lstStyle/>
          <a:p>
            <a:fld id="{EB58CD4C-0BE5-2544-A6B8-8F3090EF498B}" type="slidenum">
              <a:rPr lang="en-US" smtClean="0"/>
              <a:t>6</a:t>
            </a:fld>
            <a:endParaRPr lang="en-US"/>
          </a:p>
        </p:txBody>
      </p:sp>
    </p:spTree>
    <p:extLst>
      <p:ext uri="{BB962C8B-B14F-4D97-AF65-F5344CB8AC3E}">
        <p14:creationId xmlns:p14="http://schemas.microsoft.com/office/powerpoint/2010/main" val="485015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first program was Aptly named Early Simulation. This simulation focused on providing an in depth understanding of the operational physics of various electric bicycle configurations by allowing us to tweak wheel size, gearing ratios, motor types, and battery voltages. Early Simulation allowed us to</a:t>
            </a:r>
            <a:r>
              <a:rPr lang="en-US" sz="1200" kern="1200" baseline="0" dirty="0">
                <a:solidFill>
                  <a:schemeClr val="tx1"/>
                </a:solidFill>
                <a:effectLst/>
                <a:latin typeface="+mn-lt"/>
                <a:ea typeface="+mn-ea"/>
                <a:cs typeface="+mn-cs"/>
              </a:rPr>
              <a:t> model and test multiple electric bicycle designs. </a:t>
            </a:r>
            <a:r>
              <a:rPr lang="en-US" baseline="0" dirty="0"/>
              <a:t>Early simulation allowed us to change the variables in order to evaluate the bicycle as a whole. Each design was run on a “riding profile” and the differences in efficiency, top speed, time it took to complete, were compared. [next slide]</a:t>
            </a:r>
            <a:endParaRPr lang="en-US" dirty="0"/>
          </a:p>
        </p:txBody>
      </p:sp>
      <p:sp>
        <p:nvSpPr>
          <p:cNvPr id="4" name="Slide Number Placeholder 3"/>
          <p:cNvSpPr>
            <a:spLocks noGrp="1"/>
          </p:cNvSpPr>
          <p:nvPr>
            <p:ph type="sldNum" sz="quarter" idx="10"/>
          </p:nvPr>
        </p:nvSpPr>
        <p:spPr/>
        <p:txBody>
          <a:bodyPr/>
          <a:lstStyle/>
          <a:p>
            <a:fld id="{EB58CD4C-0BE5-2544-A6B8-8F3090EF498B}" type="slidenum">
              <a:rPr lang="en-US" smtClean="0"/>
              <a:t>7</a:t>
            </a:fld>
            <a:endParaRPr lang="en-US"/>
          </a:p>
        </p:txBody>
      </p:sp>
    </p:spTree>
    <p:extLst>
      <p:ext uri="{BB962C8B-B14F-4D97-AF65-F5344CB8AC3E}">
        <p14:creationId xmlns:p14="http://schemas.microsoft.com/office/powerpoint/2010/main" val="485015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a:t>
            </a:r>
            <a:r>
              <a:rPr lang="en-US" sz="1200" kern="1200" baseline="0" dirty="0">
                <a:solidFill>
                  <a:schemeClr val="tx1"/>
                </a:solidFill>
                <a:effectLst/>
                <a:latin typeface="+mn-lt"/>
                <a:ea typeface="+mn-ea"/>
                <a:cs typeface="+mn-cs"/>
              </a:rPr>
              <a:t> our early design and simulation phase we used a riding path from orange city to </a:t>
            </a:r>
            <a:r>
              <a:rPr lang="en-US" sz="1200" kern="1200" baseline="0" dirty="0" err="1">
                <a:solidFill>
                  <a:schemeClr val="tx1"/>
                </a:solidFill>
                <a:effectLst/>
                <a:latin typeface="+mn-lt"/>
                <a:ea typeface="+mn-ea"/>
                <a:cs typeface="+mn-cs"/>
              </a:rPr>
              <a:t>sioux</a:t>
            </a:r>
            <a:r>
              <a:rPr lang="en-US" sz="1200" kern="1200" baseline="0" dirty="0">
                <a:solidFill>
                  <a:schemeClr val="tx1"/>
                </a:solidFill>
                <a:effectLst/>
                <a:latin typeface="+mn-lt"/>
                <a:ea typeface="+mn-ea"/>
                <a:cs typeface="+mn-cs"/>
              </a:rPr>
              <a:t> center. We were able to easily determine the performance differences between our various bicycle designs by comparing all of our designs against this same riding profile.  </a:t>
            </a:r>
            <a:endParaRPr lang="en-US" dirty="0"/>
          </a:p>
        </p:txBody>
      </p:sp>
      <p:sp>
        <p:nvSpPr>
          <p:cNvPr id="4" name="Slide Number Placeholder 3"/>
          <p:cNvSpPr>
            <a:spLocks noGrp="1"/>
          </p:cNvSpPr>
          <p:nvPr>
            <p:ph type="sldNum" sz="quarter" idx="10"/>
          </p:nvPr>
        </p:nvSpPr>
        <p:spPr/>
        <p:txBody>
          <a:bodyPr/>
          <a:lstStyle/>
          <a:p>
            <a:fld id="{EB58CD4C-0BE5-2544-A6B8-8F3090EF498B}" type="slidenum">
              <a:rPr lang="en-US" smtClean="0"/>
              <a:t>8</a:t>
            </a:fld>
            <a:endParaRPr lang="en-US"/>
          </a:p>
        </p:txBody>
      </p:sp>
    </p:spTree>
    <p:extLst>
      <p:ext uri="{BB962C8B-B14F-4D97-AF65-F5344CB8AC3E}">
        <p14:creationId xmlns:p14="http://schemas.microsoft.com/office/powerpoint/2010/main" val="485015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Additionally, Early Simulation allowed us to look at torque speed curves of different bicycle gearing ratios. From this graph we can also see where each gearing step falls in its associated power band. With higher RPMS being associated with higher efficiency levels and lower RPMs</a:t>
            </a:r>
            <a:r>
              <a:rPr lang="en-US" sz="1200" kern="1200" baseline="0" dirty="0">
                <a:solidFill>
                  <a:schemeClr val="tx1"/>
                </a:solidFill>
                <a:effectLst/>
                <a:latin typeface="+mn-lt"/>
                <a:ea typeface="+mn-ea"/>
                <a:cs typeface="+mn-cs"/>
              </a:rPr>
              <a:t> being associated with more torque</a:t>
            </a:r>
            <a:r>
              <a:rPr lang="en-US" sz="1200" kern="1200" dirty="0">
                <a:solidFill>
                  <a:schemeClr val="tx1"/>
                </a:solidFill>
                <a:effectLst/>
                <a:latin typeface="+mn-lt"/>
                <a:ea typeface="+mn-ea"/>
                <a:cs typeface="+mn-cs"/>
              </a:rPr>
              <a:t>. After the accuracy of Early</a:t>
            </a:r>
            <a:r>
              <a:rPr lang="en-US" sz="1200" kern="1200" baseline="0" dirty="0">
                <a:solidFill>
                  <a:schemeClr val="tx1"/>
                </a:solidFill>
                <a:effectLst/>
                <a:latin typeface="+mn-lt"/>
                <a:ea typeface="+mn-ea"/>
                <a:cs typeface="+mn-cs"/>
              </a:rPr>
              <a:t> Simulation was verified, we then proceeded to develop our web based simulation.</a:t>
            </a:r>
            <a:r>
              <a:rPr lang="en-US" sz="1200" kern="1200" dirty="0">
                <a:solidFill>
                  <a:schemeClr val="tx1"/>
                </a:solidFill>
                <a:effectLst/>
                <a:latin typeface="+mn-lt"/>
                <a:ea typeface="+mn-ea"/>
                <a:cs typeface="+mn-cs"/>
              </a:rPr>
              <a:t>[next slide]</a:t>
            </a:r>
            <a:endParaRPr lang="en-US" dirty="0"/>
          </a:p>
        </p:txBody>
      </p:sp>
      <p:sp>
        <p:nvSpPr>
          <p:cNvPr id="4" name="Slide Number Placeholder 3"/>
          <p:cNvSpPr>
            <a:spLocks noGrp="1"/>
          </p:cNvSpPr>
          <p:nvPr>
            <p:ph type="sldNum" sz="quarter" idx="10"/>
          </p:nvPr>
        </p:nvSpPr>
        <p:spPr/>
        <p:txBody>
          <a:bodyPr/>
          <a:lstStyle/>
          <a:p>
            <a:fld id="{EB58CD4C-0BE5-2544-A6B8-8F3090EF498B}" type="slidenum">
              <a:rPr lang="en-US" smtClean="0"/>
              <a:t>9</a:t>
            </a:fld>
            <a:endParaRPr lang="en-US"/>
          </a:p>
        </p:txBody>
      </p:sp>
    </p:spTree>
    <p:extLst>
      <p:ext uri="{BB962C8B-B14F-4D97-AF65-F5344CB8AC3E}">
        <p14:creationId xmlns:p14="http://schemas.microsoft.com/office/powerpoint/2010/main" val="281321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p>
            <a:pPr algn="l" eaLnBrk="1" latinLnBrk="0" hangingPunct="1"/>
            <a:fld id="{48D92626-37D2-4832-BF7A-BC283494A20D}" type="datetimeFigureOut">
              <a:rPr lang="en-US" smtClean="0"/>
              <a:t>4/21/16</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dirty="0">
              <a:solidFill>
                <a:schemeClr val="tx2">
                  <a:shade val="90000"/>
                </a:schemeClr>
              </a:solidFill>
            </a:endParaRPr>
          </a:p>
        </p:txBody>
      </p:sp>
      <p:sp>
        <p:nvSpPr>
          <p:cNvPr id="12" name="Footer Placeholder 11"/>
          <p:cNvSpPr>
            <a:spLocks noGrp="1"/>
          </p:cNvSpPr>
          <p:nvPr>
            <p:ph type="ftr" sz="quarter" idx="12"/>
          </p:nvPr>
        </p:nvSpPr>
        <p:spPr>
          <a:xfrm>
            <a:off x="1600200" y="6509004"/>
            <a:ext cx="3907464" cy="274320"/>
          </a:xfrm>
        </p:spPr>
        <p:txBody>
          <a:bodyPr vert="horz" rtlCol="0"/>
          <a:lstStyle/>
          <a:p>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0" lang="en-US"/>
          </a:p>
        </p:txBody>
      </p:sp>
      <p:sp>
        <p:nvSpPr>
          <p:cNvPr id="3" name="Vertical Text Placeholder 2"/>
          <p:cNvSpPr>
            <a:spLocks noGrp="1"/>
          </p:cNvSpPr>
          <p:nvPr>
            <p:ph type="body" orient="vert" idx="1"/>
          </p:nvPr>
        </p:nvSpPr>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Date Placeholder 3"/>
          <p:cNvSpPr>
            <a:spLocks noGrp="1"/>
          </p:cNvSpPr>
          <p:nvPr>
            <p:ph type="dt" sz="half" idx="10"/>
          </p:nvPr>
        </p:nvSpPr>
        <p:spPr/>
        <p:txBody>
          <a:bodyPr/>
          <a:lstStyle/>
          <a:p>
            <a:fld id="{48D92626-37D2-4832-BF7A-BC283494A20D}" type="datetimeFigureOut">
              <a:rPr lang="en-US" smtClean="0"/>
              <a:t>4/21/16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8C592886-E571-45D5-8B56-343DC94F8FA6}" type="slidenum">
              <a:rPr kumimoji="0" lang="en-US" smtClean="0"/>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Date Placeholder 3"/>
          <p:cNvSpPr>
            <a:spLocks noGrp="1"/>
          </p:cNvSpPr>
          <p:nvPr>
            <p:ph type="dt" sz="half" idx="10"/>
          </p:nvPr>
        </p:nvSpPr>
        <p:spPr/>
        <p:txBody>
          <a:bodyPr/>
          <a:lstStyle/>
          <a:p>
            <a:fld id="{48D92626-37D2-4832-BF7A-BC283494A20D}" type="datetimeFigureOut">
              <a:rPr lang="en-US" smtClean="0"/>
              <a:t>4/21/16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8C592886-E571-45D5-8B56-343DC94F8FA6}" type="slidenum">
              <a:rPr kumimoji="0" lang="en-US" smtClean="0"/>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p:txBody>
          <a:bodyPr/>
          <a:lstStyle/>
          <a:p>
            <a:endParaRPr kumimoji="0" lang="en-US"/>
          </a:p>
        </p:txBody>
      </p:sp>
      <p:sp>
        <p:nvSpPr>
          <p:cNvPr id="3" name="Content Placeholder 2"/>
          <p:cNvSpPr>
            <a:spLocks noGrp="1"/>
          </p:cNvSpPr>
          <p:nvPr>
            <p:ph idx="1"/>
          </p:nvPr>
        </p:nvSpPr>
        <p:spPr/>
        <p:txBody>
          <a:bodyPr/>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Date Placeholder 3"/>
          <p:cNvSpPr>
            <a:spLocks noGrp="1"/>
          </p:cNvSpPr>
          <p:nvPr>
            <p:ph type="dt" sz="half" idx="10"/>
          </p:nvPr>
        </p:nvSpPr>
        <p:spPr/>
        <p:txBody>
          <a:bodyPr/>
          <a:lstStyle/>
          <a:p>
            <a:fld id="{48D92626-37D2-4832-BF7A-BC283494A20D}" type="datetimeFigureOut">
              <a:rPr lang="en-US" smtClean="0"/>
              <a:t>4/21/16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8C592886-E571-45D5-8B56-343DC94F8FA6}" type="slidenum">
              <a:rPr kumimoji="0" lang="en-US" smtClean="0"/>
              <a:t>‹#›</a:t>
            </a:fld>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endParaRPr kumimoji="0" lang="en-US"/>
          </a:p>
        </p:txBody>
      </p:sp>
      <p:sp>
        <p:nvSpPr>
          <p:cNvPr id="8" name="Date Placeholder 7"/>
          <p:cNvSpPr>
            <a:spLocks noGrp="1"/>
          </p:cNvSpPr>
          <p:nvPr>
            <p:ph type="dt" sz="half" idx="10"/>
          </p:nvPr>
        </p:nvSpPr>
        <p:spPr>
          <a:xfrm>
            <a:off x="5562600" y="6513670"/>
            <a:ext cx="3002280" cy="274320"/>
          </a:xfrm>
        </p:spPr>
        <p:txBody>
          <a:bodyPr vert="horz" rtlCol="0"/>
          <a:lstStyle/>
          <a:p>
            <a:pPr algn="l" eaLnBrk="1" latinLnBrk="0" hangingPunct="1"/>
            <a:fld id="{48D92626-37D2-4832-BF7A-BC283494A20D}" type="datetimeFigureOut">
              <a:rPr lang="en-US" smtClean="0"/>
              <a:t>4/21/16</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0" name="Footer Placeholder 9"/>
          <p:cNvSpPr>
            <a:spLocks noGrp="1"/>
          </p:cNvSpPr>
          <p:nvPr>
            <p:ph type="ftr" sz="quarter" idx="12"/>
          </p:nvPr>
        </p:nvSpPr>
        <p:spPr>
          <a:xfrm>
            <a:off x="1600200" y="6513670"/>
            <a:ext cx="3907464" cy="274320"/>
          </a:xfrm>
        </p:spPr>
        <p:txBody>
          <a:bodyPr vert="horz" rtlCol="0"/>
          <a:lstStyle/>
          <a:p>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5" name="Date Placeholder 4"/>
          <p:cNvSpPr>
            <a:spLocks noGrp="1"/>
          </p:cNvSpPr>
          <p:nvPr>
            <p:ph type="dt" sz="half" idx="10"/>
          </p:nvPr>
        </p:nvSpPr>
        <p:spPr/>
        <p:txBody>
          <a:bodyPr/>
          <a:lstStyle/>
          <a:p>
            <a:fld id="{48D92626-37D2-4832-BF7A-BC283494A20D}" type="datetimeFigureOut">
              <a:rPr lang="en-US" smtClean="0"/>
              <a:t>4/21/16</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8641080" y="6514568"/>
            <a:ext cx="464288" cy="274320"/>
          </a:xfrm>
        </p:spPr>
        <p:txBody>
          <a:bodyPr/>
          <a:lstStyle/>
          <a:p>
            <a:fld id="{8C592886-E571-45D5-8B56-343DC94F8FA6}" type="slidenum">
              <a:rPr kumimoji="0" lang="en-US" smtClean="0"/>
              <a:t>‹#›</a:t>
            </a:fld>
            <a:endParaRPr kumimoji="0"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endParaRPr kumimoji="0" lang="en-US"/>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endParaRPr kumimoji="0" lang="en-US"/>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7" name="Date Placeholder 6"/>
          <p:cNvSpPr>
            <a:spLocks noGrp="1"/>
          </p:cNvSpPr>
          <p:nvPr>
            <p:ph type="dt" sz="half" idx="10"/>
          </p:nvPr>
        </p:nvSpPr>
        <p:spPr/>
        <p:txBody>
          <a:bodyPr/>
          <a:lstStyle/>
          <a:p>
            <a:fld id="{48D92626-37D2-4832-BF7A-BC283494A20D}" type="datetimeFigureOut">
              <a:rPr lang="en-US" smtClean="0"/>
              <a:t>4/21/16</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a:xfrm>
            <a:off x="8641080" y="6514568"/>
            <a:ext cx="464288" cy="274320"/>
          </a:xfrm>
        </p:spPr>
        <p:txBody>
          <a:bodyPr/>
          <a:lstStyle/>
          <a:p>
            <a:fld id="{8C592886-E571-45D5-8B56-343DC94F8FA6}" type="slidenum">
              <a:rPr kumimoji="0" lang="en-US" smtClean="0"/>
              <a:t>‹#›</a:t>
            </a:fld>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p>
            <a:endParaRPr kumimoji="0" lang="en-US"/>
          </a:p>
        </p:txBody>
      </p:sp>
      <p:sp>
        <p:nvSpPr>
          <p:cNvPr id="3" name="Date Placeholder 2"/>
          <p:cNvSpPr>
            <a:spLocks noGrp="1"/>
          </p:cNvSpPr>
          <p:nvPr>
            <p:ph type="dt" sz="half" idx="10"/>
          </p:nvPr>
        </p:nvSpPr>
        <p:spPr/>
        <p:txBody>
          <a:bodyPr/>
          <a:lstStyle/>
          <a:p>
            <a:fld id="{48D92626-37D2-4832-BF7A-BC283494A20D}" type="datetimeFigureOut">
              <a:rPr lang="en-US" smtClean="0"/>
              <a:t>4/21/16</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8C592886-E571-45D5-8B56-343DC94F8FA6}" type="slidenum">
              <a:rPr kumimoji="0" lang="en-US" smtClean="0"/>
              <a:t>‹#›</a:t>
            </a:fld>
            <a:endParaRPr kumimoji="0"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92626-37D2-4832-BF7A-BC283494A20D}" type="datetimeFigureOut">
              <a:rPr lang="en-US" smtClean="0"/>
              <a:t>4/21/16</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8C592886-E571-45D5-8B56-343DC94F8FA6}" type="slidenum">
              <a:rPr kumimoji="0" lang="en-US" smtClean="0"/>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endParaRPr kumimoji="0" lang="en-US"/>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endParaRPr/>
          </a:p>
          <a:p>
            <a:pPr lvl="1" eaLnBrk="1" latinLnBrk="0" hangingPunct="1"/>
            <a:endParaRPr/>
          </a:p>
          <a:p>
            <a:pPr lvl="2" eaLnBrk="1" latinLnBrk="0" hangingPunct="1"/>
            <a:endParaRPr/>
          </a:p>
          <a:p>
            <a:pPr lvl="3" eaLnBrk="1" latinLnBrk="0" hangingPunct="1"/>
            <a:endParaRPr/>
          </a:p>
          <a:p>
            <a:pPr lvl="4" eaLnBrk="1" latinLnBrk="0" hangingPunct="1"/>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p>
            <a:pPr algn="l" eaLnBrk="1" latinLnBrk="0" hangingPunct="1"/>
            <a:fld id="{48D92626-37D2-4832-BF7A-BC283494A20D}" type="datetimeFigureOut">
              <a:rPr lang="en-US" smtClean="0"/>
              <a:t>4/21/16</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1" name="Footer Placeholder 10"/>
          <p:cNvSpPr>
            <a:spLocks noGrp="1"/>
          </p:cNvSpPr>
          <p:nvPr>
            <p:ph type="ftr" sz="quarter" idx="12"/>
          </p:nvPr>
        </p:nvSpPr>
        <p:spPr>
          <a:xfrm>
            <a:off x="1600200" y="6513670"/>
            <a:ext cx="3907464" cy="274320"/>
          </a:xfrm>
        </p:spPr>
        <p:txBody>
          <a:bodyPr vert="horz" rtlCol="0"/>
          <a:lstStyle/>
          <a:p>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endParaRPr kumimoji="0" lang="en-US"/>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p>
            <a:pPr algn="l" eaLnBrk="1" latinLnBrk="0" hangingPunct="1"/>
            <a:fld id="{48D92626-37D2-4832-BF7A-BC283494A20D}" type="datetimeFigureOut">
              <a:rPr lang="en-US" smtClean="0"/>
              <a:t>4/21/16</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0" name="Footer Placeholder 9"/>
          <p:cNvSpPr>
            <a:spLocks noGrp="1"/>
          </p:cNvSpPr>
          <p:nvPr>
            <p:ph type="ftr" sz="quarter" idx="12"/>
          </p:nvPr>
        </p:nvSpPr>
        <p:spPr>
          <a:xfrm>
            <a:off x="1600200" y="6509004"/>
            <a:ext cx="3907464" cy="274320"/>
          </a:xfrm>
        </p:spPr>
        <p:txBody>
          <a:bodyPr vert="horz" rtlCol="0"/>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pPr algn="r" eaLnBrk="1" latinLnBrk="0" hangingPunct="1"/>
            <a:endParaRPr kumimoji="0" lang="en-US" sz="1300" dirty="0">
              <a:solidFill>
                <a:schemeClr val="bg2">
                  <a:tint val="60000"/>
                  <a:satMod val="155000"/>
                </a:schemeClr>
              </a:solidFill>
            </a:endParaRPr>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pPr algn="l" eaLnBrk="1" latinLnBrk="0" hangingPunct="1"/>
            <a:fld id="{48D92626-37D2-4832-BF7A-BC283494A20D}" type="datetimeFigureOut">
              <a:rPr lang="en-US" smtClean="0"/>
              <a:t>4/21/16</a:t>
            </a:fld>
            <a:endParaRPr lang="en-US" sz="1300" dirty="0">
              <a:solidFill>
                <a:schemeClr val="bg2">
                  <a:tint val="60000"/>
                  <a:satMod val="155000"/>
                </a:schemeClr>
              </a:solidFill>
            </a:endParaRPr>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pPr algn="r" eaLnBrk="1" latinLnBrk="0" hangingPunct="1"/>
            <a:fld id="{8C592886-E571-45D5-8B56-343DC94F8FA6}" type="slidenum">
              <a:rPr kumimoji="0" lang="en-US" smtClean="0"/>
              <a:t>‹#›</a:t>
            </a:fld>
            <a:endParaRPr kumimoji="0" lang="en-US" sz="1600" b="1" dirty="0">
              <a:solidFill>
                <a:schemeClr val="tx2">
                  <a:shade val="90000"/>
                </a:schemeClr>
              </a:solidFill>
              <a:effectLst/>
            </a:endParaRPr>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p>
            <a:r>
              <a:rPr kumimoji="0" lang="en-US"/>
              <a:t>Click to edit Master title style</a:t>
            </a:r>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microsoft.com/office/2007/relationships/hdphoto" Target="../media/hdphoto3.wdp"/><Relationship Id="rId5" Type="http://schemas.openxmlformats.org/officeDocument/2006/relationships/image" Target="../media/image11.png"/><Relationship Id="rId6"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2.png"/><Relationship Id="rId1" Type="http://schemas.microsoft.com/office/2007/relationships/media" Target="../media/media1.m4v"/><Relationship Id="rId2" Type="http://schemas.openxmlformats.org/officeDocument/2006/relationships/video" Target="../media/media1.m4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4.png"/><Relationship Id="rId1" Type="http://schemas.microsoft.com/office/2007/relationships/media" Target="../media/media2.mp4"/><Relationship Id="rId2" Type="http://schemas.openxmlformats.org/officeDocument/2006/relationships/video" Target="../media/media2.mp4"/></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5.png"/><Relationship Id="rId6" Type="http://schemas.microsoft.com/office/2007/relationships/hdphoto" Target="../media/hdphoto2.wdp"/><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5600" dirty="0"/>
              <a:t>Electric </a:t>
            </a:r>
            <a:r>
              <a:rPr lang="en-US" sz="5600" dirty="0" smtClean="0"/>
              <a:t>Bicycle </a:t>
            </a:r>
            <a:r>
              <a:rPr lang="en-US" sz="5600" dirty="0"/>
              <a:t>Project</a:t>
            </a:r>
          </a:p>
        </p:txBody>
      </p:sp>
      <p:sp>
        <p:nvSpPr>
          <p:cNvPr id="3" name="Subtitle 2"/>
          <p:cNvSpPr>
            <a:spLocks noGrp="1"/>
          </p:cNvSpPr>
          <p:nvPr>
            <p:ph type="subTitle" idx="1"/>
          </p:nvPr>
        </p:nvSpPr>
        <p:spPr>
          <a:xfrm>
            <a:off x="464234" y="2819399"/>
            <a:ext cx="8229600" cy="3712029"/>
          </a:xfrm>
        </p:spPr>
        <p:txBody>
          <a:bodyPr lIns="45720" rIns="246888" anchor="t">
            <a:normAutofit/>
          </a:bodyPr>
          <a:lstStyle/>
          <a:p>
            <a:pPr algn="ctr"/>
            <a:r>
              <a:rPr lang="en-US" sz="2000" dirty="0"/>
              <a:t>Alec Korver | Chris Slice | Bryan Hanenburg</a:t>
            </a:r>
          </a:p>
          <a:p>
            <a:pPr algn="ct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000" dirty="0"/>
              <a:t>Professor De Boer - Project Mentor</a:t>
            </a:r>
          </a:p>
          <a:p>
            <a:r>
              <a:rPr lang="en-US" sz="2000" dirty="0"/>
              <a:t>Professor Schuurman - Customer</a:t>
            </a:r>
          </a:p>
        </p:txBody>
      </p:sp>
    </p:spTree>
    <p:extLst>
      <p:ext uri="{BB962C8B-B14F-4D97-AF65-F5344CB8AC3E}">
        <p14:creationId xmlns:p14="http://schemas.microsoft.com/office/powerpoint/2010/main" val="333289094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Based Simulation</a:t>
            </a:r>
          </a:p>
        </p:txBody>
      </p:sp>
      <p:sp>
        <p:nvSpPr>
          <p:cNvPr id="3" name="Content Placeholder 2"/>
          <p:cNvSpPr>
            <a:spLocks noGrp="1"/>
          </p:cNvSpPr>
          <p:nvPr>
            <p:ph idx="1"/>
          </p:nvPr>
        </p:nvSpPr>
        <p:spPr/>
        <p:txBody>
          <a:bodyPr anchor="t">
            <a:normAutofit/>
          </a:bodyPr>
          <a:lstStyle/>
          <a:p>
            <a:r>
              <a:rPr lang="en-US" sz="2800" dirty="0"/>
              <a:t>What’s the purpose of our Web based Simulation?</a:t>
            </a:r>
          </a:p>
          <a:p>
            <a:pPr lvl="1"/>
            <a:r>
              <a:rPr lang="en-US" sz="2400" dirty="0"/>
              <a:t>Designing customizable bikes. Not everyone needs:</a:t>
            </a:r>
          </a:p>
          <a:p>
            <a:pPr lvl="2"/>
            <a:r>
              <a:rPr lang="en-US" sz="2000" dirty="0"/>
              <a:t>20Ah Battery</a:t>
            </a:r>
          </a:p>
          <a:p>
            <a:pPr lvl="2"/>
            <a:r>
              <a:rPr lang="en-US" sz="2000" dirty="0"/>
              <a:t>1300W motor</a:t>
            </a:r>
          </a:p>
          <a:p>
            <a:pPr lvl="1"/>
            <a:r>
              <a:rPr lang="en-US" sz="2400" dirty="0"/>
              <a:t>Provide trip data</a:t>
            </a:r>
          </a:p>
          <a:p>
            <a:pPr lvl="2"/>
            <a:r>
              <a:rPr lang="en-US" sz="2000" dirty="0"/>
              <a:t>Trip distance and time</a:t>
            </a:r>
          </a:p>
          <a:p>
            <a:pPr lvl="2"/>
            <a:r>
              <a:rPr lang="en-US" sz="2000" dirty="0"/>
              <a:t>Energy used, % </a:t>
            </a:r>
            <a:r>
              <a:rPr lang="en-US" sz="2000"/>
              <a:t>battery </a:t>
            </a:r>
            <a:endParaRPr lang="en-US" sz="2000" dirty="0"/>
          </a:p>
          <a:p>
            <a:pPr marL="630936" lvl="2" indent="0">
              <a:buNone/>
            </a:pPr>
            <a:r>
              <a:rPr lang="en-US" sz="2000"/>
              <a:t>   remaining</a:t>
            </a:r>
            <a:endParaRPr lang="en-US" sz="2000" dirty="0"/>
          </a:p>
          <a:p>
            <a:pPr lvl="2"/>
            <a:endParaRPr lang="en-US" dirty="0"/>
          </a:p>
          <a:p>
            <a:pPr lvl="1"/>
            <a:endParaRPr lang="en-US" dirty="0"/>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9440" b="97345" l="367" r="99817">
                        <a14:foregroundMark x1="13932" y1="53392" x2="13932" y2="53392"/>
                        <a14:foregroundMark x1="29881" y1="36431" x2="29881" y2="36431"/>
                        <a14:foregroundMark x1="28964" y1="32153" x2="43996" y2="14307"/>
                        <a14:foregroundMark x1="48488" y1="16667" x2="58112" y2="18584"/>
                        <a14:foregroundMark x1="58662" y1="23451" x2="63520" y2="39823"/>
                        <a14:foregroundMark x1="60770" y1="64454" x2="93217" y2="58260"/>
                        <a14:foregroundMark x1="44913" y1="65929" x2="31989" y2="61062"/>
                        <a14:foregroundMark x1="31072" y1="76549" x2="41247" y2="73599"/>
                        <a14:foregroundMark x1="44913" y1="71239" x2="40697" y2="80383"/>
                        <a14:foregroundMark x1="38313" y1="86283" x2="38313" y2="86283"/>
                        <a14:foregroundMark x1="32906" y1="86283" x2="32906" y2="86283"/>
                        <a14:foregroundMark x1="26306" y1="85693" x2="26306" y2="85693"/>
                        <a14:foregroundMark x1="23831" y1="84366" x2="23831" y2="84366"/>
                        <a14:foregroundMark x1="21723" y1="81416" x2="21723" y2="81416"/>
                        <a14:foregroundMark x1="22090" y1="78466" x2="22090" y2="78466"/>
                        <a14:foregroundMark x1="19982" y1="73599" x2="19982" y2="73599"/>
                        <a14:foregroundMark x1="19707" y1="71681" x2="19707" y2="71681"/>
                        <a14:foregroundMark x1="19982" y1="67847" x2="19982" y2="67847"/>
                        <a14:foregroundMark x1="21448" y1="65929" x2="21448" y2="65929"/>
                        <a14:foregroundMark x1="24198" y1="64012" x2="24198" y2="64012"/>
                        <a14:foregroundMark x1="25115" y1="61652" x2="25115" y2="61652"/>
                        <a14:foregroundMark x1="25115" y1="57670" x2="25115" y2="57670"/>
                        <a14:foregroundMark x1="24473" y1="56785" x2="24473" y2="56785"/>
                        <a14:foregroundMark x1="25115" y1="55752" x2="25115" y2="55752"/>
                        <a14:foregroundMark x1="27773" y1="56342" x2="27773" y2="56342"/>
                        <a14:foregroundMark x1="29239" y1="57227" x2="29239" y2="57227"/>
                        <a14:foregroundMark x1="30431" y1="55752" x2="30431" y2="55752"/>
                        <a14:foregroundMark x1="31072" y1="54277" x2="31072" y2="54277"/>
                        <a14:foregroundMark x1="30156" y1="51032" x2="30156" y2="51032"/>
                        <a14:foregroundMark x1="28964" y1="50000" x2="28964" y2="50000"/>
                        <a14:foregroundMark x1="27773" y1="50000" x2="27773" y2="50000"/>
                        <a14:foregroundMark x1="25940" y1="49558" x2="25940" y2="49558"/>
                        <a14:foregroundMark x1="25115" y1="49558" x2="25115" y2="49558"/>
                        <a14:foregroundMark x1="24473" y1="50442" x2="24473" y2="50442"/>
                        <a14:foregroundMark x1="23006" y1="51475" x2="23006" y2="51475"/>
                        <a14:foregroundMark x1="21173" y1="52950" x2="21173" y2="52950"/>
                        <a14:foregroundMark x1="19982" y1="53835" x2="19982" y2="53835"/>
                        <a14:foregroundMark x1="19065" y1="54277" x2="18148" y2="54277"/>
                        <a14:foregroundMark x1="16957" y1="53835" x2="16957" y2="53835"/>
                        <a14:foregroundMark x1="16315" y1="53835" x2="16315" y2="53835"/>
                        <a14:foregroundMark x1="15124" y1="53835" x2="14299" y2="53835"/>
                        <a14:foregroundMark x1="13382" y1="53835" x2="13382" y2="53835"/>
                        <a14:foregroundMark x1="8249" y1="57670" x2="8249" y2="57670"/>
                        <a14:foregroundMark x1="26306" y1="44248" x2="26306" y2="44248"/>
                        <a14:foregroundMark x1="25940" y1="40855" x2="25940" y2="40855"/>
                        <a14:foregroundMark x1="26856" y1="37463" x2="26856" y2="37463"/>
                        <a14:foregroundMark x1="28414" y1="35988" x2="28414" y2="35988"/>
                        <a14:foregroundMark x1="28689" y1="32596" x2="28689" y2="32596"/>
                        <a14:foregroundMark x1="30431" y1="29204" x2="30431" y2="29204"/>
                        <a14:foregroundMark x1="32539" y1="26254" x2="32539" y2="26254"/>
                        <a14:foregroundMark x1="35014" y1="23009" x2="35014" y2="23009"/>
                        <a14:foregroundMark x1="35289" y1="22419" x2="36480" y2="21976"/>
                        <a14:foregroundMark x1="37122" y1="21976" x2="37122" y2="21976"/>
                        <a14:foregroundMark x1="40055" y1="18142" x2="40055" y2="18142"/>
                        <a14:foregroundMark x1="42530" y1="43658" x2="42530" y2="43658"/>
                        <a14:foregroundMark x1="45830" y1="43215" x2="47571" y2="43215"/>
                        <a14:foregroundMark x1="47938" y1="43215" x2="49404" y2="42773"/>
                        <a14:foregroundMark x1="49679" y1="42773" x2="49679" y2="42773"/>
                        <a14:foregroundMark x1="50596" y1="42773" x2="51787" y2="43658"/>
                        <a14:foregroundMark x1="52062" y1="44248" x2="52979" y2="45575"/>
                        <a14:foregroundMark x1="53621" y1="46608" x2="53896" y2="48525"/>
                        <a14:foregroundMark x1="53896" y1="49558" x2="54537" y2="51032"/>
                        <a14:foregroundMark x1="54170" y1="51917" x2="54170" y2="53835"/>
                        <a14:foregroundMark x1="54170" y1="54867" x2="54170" y2="54867"/>
                        <a14:foregroundMark x1="53896" y1="56342" x2="52979" y2="58260"/>
                        <a14:foregroundMark x1="52429" y1="59145" x2="51787" y2="60619"/>
                        <a14:foregroundMark x1="50596" y1="63569" x2="50321" y2="67404"/>
                        <a14:foregroundMark x1="50321" y1="68289" x2="50321" y2="68289"/>
                        <a14:foregroundMark x1="49679" y1="71239" x2="49679" y2="71239"/>
                        <a14:foregroundMark x1="63795" y1="54867" x2="63795" y2="54867"/>
                        <a14:foregroundMark x1="63795" y1="54867" x2="63795" y2="54867"/>
                        <a14:foregroundMark x1="63520" y1="50442" x2="63520" y2="50442"/>
                        <a14:foregroundMark x1="62328" y1="47050" x2="62328" y2="47050"/>
                        <a14:foregroundMark x1="62328" y1="43658" x2="62328" y2="43658"/>
                        <a14:foregroundMark x1="62603" y1="40855" x2="62603" y2="40855"/>
                        <a14:foregroundMark x1="62328" y1="37463" x2="62328" y2="37463"/>
                        <a14:foregroundMark x1="61962" y1="35988" x2="61962" y2="35988"/>
                        <a14:foregroundMark x1="61137" y1="34513" x2="60220" y2="34071"/>
                        <a14:foregroundMark x1="57470" y1="27729" x2="57470" y2="27729"/>
                        <a14:foregroundMark x1="56920" y1="27729" x2="56920" y2="27729"/>
                        <a14:foregroundMark x1="52704" y1="21976" x2="52704" y2="21976"/>
                        <a14:foregroundMark x1="52704" y1="21976" x2="52704" y2="21976"/>
                        <a14:foregroundMark x1="47021" y1="19027" x2="47021" y2="19027"/>
                        <a14:foregroundMark x1="66178" y1="64012" x2="66178" y2="64012"/>
                        <a14:foregroundMark x1="67736" y1="66372" x2="67736" y2="66372"/>
                        <a14:foregroundMark x1="71586" y1="65487" x2="72777" y2="65487"/>
                        <a14:foregroundMark x1="75527" y1="63569" x2="75527" y2="63569"/>
                      </a14:backgroundRemoval>
                    </a14:imgEffect>
                  </a14:imgLayer>
                </a14:imgProps>
              </a:ext>
            </a:extLst>
          </a:blip>
          <a:stretch>
            <a:fillRect/>
          </a:stretch>
        </p:blipFill>
        <p:spPr>
          <a:xfrm>
            <a:off x="5943600" y="4467541"/>
            <a:ext cx="2743200" cy="1704975"/>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backgroundRemoval t="7677" b="89961" l="1213" r="100000">
                        <a14:foregroundMark x1="7279" y1="23228" x2="40035" y2="74409"/>
                        <a14:foregroundMark x1="94627" y1="51575" x2="94627" y2="51575"/>
                        <a14:foregroundMark x1="49913" y1="75984" x2="49913" y2="75984"/>
                        <a14:foregroundMark x1="47834" y1="80512" x2="47834" y2="80512"/>
                        <a14:foregroundMark x1="60312" y1="80118" x2="60312" y2="80118"/>
                        <a14:foregroundMark x1="50780" y1="70276" x2="50780" y2="70276"/>
                        <a14:foregroundMark x1="57366" y1="70669" x2="57366" y2="70669"/>
                        <a14:foregroundMark x1="41248" y1="74016" x2="80589" y2="51575"/>
                        <a14:foregroundMark x1="40035" y1="12992" x2="77643" y2="42520"/>
                        <a14:foregroundMark x1="8839" y1="23819" x2="38302" y2="13976"/>
                        <a14:foregroundMark x1="8146" y1="33071" x2="37088" y2="72638"/>
                        <a14:foregroundMark x1="6066" y1="28937" x2="12652" y2="49606"/>
                        <a14:foregroundMark x1="14211" y1="49606" x2="36568" y2="83465"/>
                        <a14:foregroundMark x1="41248" y1="84843" x2="41248" y2="84843"/>
                        <a14:foregroundMark x1="45407" y1="83858" x2="45407" y2="83858"/>
                        <a14:foregroundMark x1="40035" y1="79134" x2="40035" y2="79134"/>
                        <a14:foregroundMark x1="39168" y1="79724" x2="39168" y2="79724"/>
                        <a14:foregroundMark x1="43328" y1="74016" x2="44887" y2="73622"/>
                        <a14:foregroundMark x1="45407" y1="73031" x2="45407" y2="73031"/>
                        <a14:foregroundMark x1="46967" y1="71260" x2="49913" y2="69882"/>
                        <a14:foregroundMark x1="80589" y1="61811" x2="89601" y2="53740"/>
                        <a14:foregroundMark x1="80589" y1="67913" x2="92894" y2="57677"/>
                      </a14:backgroundRemoval>
                    </a14:imgEffect>
                  </a14:imgLayer>
                </a14:imgProps>
              </a:ext>
            </a:extLst>
          </a:blip>
          <a:stretch>
            <a:fillRect/>
          </a:stretch>
        </p:blipFill>
        <p:spPr>
          <a:xfrm>
            <a:off x="4747424" y="3541482"/>
            <a:ext cx="1989056" cy="1754023"/>
          </a:xfrm>
          <a:prstGeom prst="rect">
            <a:avLst/>
          </a:prstGeom>
        </p:spPr>
      </p:pic>
    </p:spTree>
    <p:extLst>
      <p:ext uri="{BB962C8B-B14F-4D97-AF65-F5344CB8AC3E}">
        <p14:creationId xmlns:p14="http://schemas.microsoft.com/office/powerpoint/2010/main" val="10821770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eb Simulation.m4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75363" y="1734242"/>
            <a:ext cx="8045450" cy="4408462"/>
          </a:xfrm>
        </p:spPr>
      </p:pic>
      <p:sp>
        <p:nvSpPr>
          <p:cNvPr id="6" name="Title 1"/>
          <p:cNvSpPr>
            <a:spLocks noGrp="1"/>
          </p:cNvSpPr>
          <p:nvPr>
            <p:ph type="title"/>
          </p:nvPr>
        </p:nvSpPr>
        <p:spPr>
          <a:xfrm>
            <a:off x="457200" y="253536"/>
            <a:ext cx="8229600" cy="1143000"/>
          </a:xfrm>
        </p:spPr>
        <p:txBody>
          <a:bodyPr/>
          <a:lstStyle/>
          <a:p>
            <a:r>
              <a:rPr lang="en-US" dirty="0"/>
              <a:t>Web Based Simulation</a:t>
            </a:r>
          </a:p>
        </p:txBody>
      </p:sp>
      <p:sp>
        <p:nvSpPr>
          <p:cNvPr id="7" name="TextBox 6"/>
          <p:cNvSpPr txBox="1"/>
          <p:nvPr/>
        </p:nvSpPr>
        <p:spPr>
          <a:xfrm>
            <a:off x="2360895" y="6195744"/>
            <a:ext cx="5165710" cy="369332"/>
          </a:xfrm>
          <a:prstGeom prst="rect">
            <a:avLst/>
          </a:prstGeom>
          <a:noFill/>
        </p:spPr>
        <p:txBody>
          <a:bodyPr wrap="none" rtlCol="0">
            <a:spAutoFit/>
          </a:bodyPr>
          <a:lstStyle/>
          <a:p>
            <a:r>
              <a:rPr lang="en-US" dirty="0"/>
              <a:t>Try it yourself at </a:t>
            </a:r>
            <a:r>
              <a:rPr lang="en-US" dirty="0" err="1"/>
              <a:t>homepages.dordt.edu</a:t>
            </a:r>
            <a:r>
              <a:rPr lang="en-US" dirty="0"/>
              <a:t>/</a:t>
            </a:r>
            <a:r>
              <a:rPr lang="en-US" dirty="0" err="1"/>
              <a:t>chrsslc</a:t>
            </a:r>
            <a:endParaRPr lang="en-US" dirty="0"/>
          </a:p>
        </p:txBody>
      </p:sp>
    </p:spTree>
    <p:extLst>
      <p:ext uri="{BB962C8B-B14F-4D97-AF65-F5344CB8AC3E}">
        <p14:creationId xmlns:p14="http://schemas.microsoft.com/office/powerpoint/2010/main" val="396945278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6005384" y="3066031"/>
            <a:ext cx="2681416" cy="2012141"/>
          </a:xfrm>
          <a:prstGeom prst="roundRect">
            <a:avLst/>
          </a:prstGeom>
          <a:solidFill>
            <a:schemeClr val="bg2">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231292" y="3061911"/>
            <a:ext cx="2681416" cy="2012141"/>
          </a:xfrm>
          <a:prstGeom prst="roundRect">
            <a:avLst/>
          </a:prstGeom>
          <a:solidFill>
            <a:schemeClr val="bg2">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le 1"/>
          <p:cNvSpPr/>
          <p:nvPr/>
        </p:nvSpPr>
        <p:spPr>
          <a:xfrm>
            <a:off x="457200" y="3061912"/>
            <a:ext cx="2681416" cy="2012141"/>
          </a:xfrm>
          <a:prstGeom prst="roundRect">
            <a:avLst/>
          </a:prstGeom>
          <a:solidFill>
            <a:schemeClr val="bg2">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a:t>Web Based Simulation</a:t>
            </a:r>
          </a:p>
        </p:txBody>
      </p:sp>
      <p:sp>
        <p:nvSpPr>
          <p:cNvPr id="5" name="Content Placeholder 4"/>
          <p:cNvSpPr>
            <a:spLocks noGrp="1"/>
          </p:cNvSpPr>
          <p:nvPr>
            <p:ph sz="half" idx="1"/>
          </p:nvPr>
        </p:nvSpPr>
        <p:spPr>
          <a:xfrm>
            <a:off x="457201" y="3066031"/>
            <a:ext cx="2681415" cy="2008022"/>
          </a:xfrm>
        </p:spPr>
        <p:txBody>
          <a:bodyPr anchor="ctr">
            <a:normAutofit/>
          </a:bodyPr>
          <a:lstStyle/>
          <a:p>
            <a:pPr marL="0" lvl="2" indent="0" algn="ctr">
              <a:spcBef>
                <a:spcPts val="0"/>
              </a:spcBef>
              <a:buClr>
                <a:schemeClr val="accent1"/>
              </a:buClr>
              <a:buSzPct val="70000"/>
              <a:buNone/>
            </a:pPr>
            <a:r>
              <a:rPr lang="en-US" sz="2800" dirty="0"/>
              <a:t>Minimizes</a:t>
            </a:r>
          </a:p>
          <a:p>
            <a:pPr marL="0" lvl="2" indent="0" algn="ctr">
              <a:spcBef>
                <a:spcPts val="0"/>
              </a:spcBef>
              <a:buClr>
                <a:schemeClr val="accent1"/>
              </a:buClr>
              <a:buSzPct val="70000"/>
              <a:buNone/>
            </a:pPr>
            <a:r>
              <a:rPr lang="en-US" sz="2800" dirty="0"/>
              <a:t>Cost</a:t>
            </a:r>
          </a:p>
        </p:txBody>
      </p:sp>
      <p:sp>
        <p:nvSpPr>
          <p:cNvPr id="12" name="Content Placeholder 4"/>
          <p:cNvSpPr>
            <a:spLocks noGrp="1"/>
          </p:cNvSpPr>
          <p:nvPr>
            <p:ph sz="half" idx="1"/>
          </p:nvPr>
        </p:nvSpPr>
        <p:spPr>
          <a:xfrm>
            <a:off x="3231293" y="3066031"/>
            <a:ext cx="2681416" cy="2008021"/>
          </a:xfrm>
        </p:spPr>
        <p:txBody>
          <a:bodyPr anchor="ctr">
            <a:normAutofit/>
          </a:bodyPr>
          <a:lstStyle/>
          <a:p>
            <a:pPr marL="0" lvl="2" indent="0" algn="ctr">
              <a:spcBef>
                <a:spcPts val="0"/>
              </a:spcBef>
              <a:buClr>
                <a:schemeClr val="accent1"/>
              </a:buClr>
              <a:buSzPct val="70000"/>
              <a:buNone/>
            </a:pPr>
            <a:r>
              <a:rPr lang="en-US" sz="2800" dirty="0"/>
              <a:t>Maximizes Responsibility</a:t>
            </a:r>
          </a:p>
        </p:txBody>
      </p:sp>
      <p:sp>
        <p:nvSpPr>
          <p:cNvPr id="13" name="Content Placeholder 4"/>
          <p:cNvSpPr>
            <a:spLocks noGrp="1"/>
          </p:cNvSpPr>
          <p:nvPr>
            <p:ph sz="half" idx="1"/>
          </p:nvPr>
        </p:nvSpPr>
        <p:spPr>
          <a:xfrm>
            <a:off x="6005385" y="3061912"/>
            <a:ext cx="2681415" cy="2020380"/>
          </a:xfrm>
        </p:spPr>
        <p:txBody>
          <a:bodyPr anchor="ctr">
            <a:normAutofit/>
          </a:bodyPr>
          <a:lstStyle/>
          <a:p>
            <a:pPr marL="0" lvl="2" indent="0" algn="ctr">
              <a:spcBef>
                <a:spcPts val="0"/>
              </a:spcBef>
              <a:buClr>
                <a:schemeClr val="accent1"/>
              </a:buClr>
              <a:buSzPct val="70000"/>
              <a:buNone/>
            </a:pPr>
            <a:r>
              <a:rPr lang="en-US" sz="2800" dirty="0"/>
              <a:t>Proves</a:t>
            </a:r>
          </a:p>
          <a:p>
            <a:pPr marL="0" lvl="2" indent="0" algn="ctr">
              <a:spcBef>
                <a:spcPts val="0"/>
              </a:spcBef>
              <a:buClr>
                <a:schemeClr val="accent1"/>
              </a:buClr>
              <a:buSzPct val="70000"/>
              <a:buNone/>
            </a:pPr>
            <a:r>
              <a:rPr lang="en-US" sz="2800" dirty="0"/>
              <a:t> Feasibility</a:t>
            </a:r>
          </a:p>
        </p:txBody>
      </p:sp>
      <p:sp>
        <p:nvSpPr>
          <p:cNvPr id="15" name="Content Placeholder 2"/>
          <p:cNvSpPr>
            <a:spLocks noGrp="1"/>
          </p:cNvSpPr>
          <p:nvPr>
            <p:ph idx="1"/>
          </p:nvPr>
        </p:nvSpPr>
        <p:spPr>
          <a:xfrm>
            <a:off x="457200" y="1882569"/>
            <a:ext cx="8229600" cy="685071"/>
          </a:xfrm>
        </p:spPr>
        <p:txBody>
          <a:bodyPr anchor="t">
            <a:normAutofit/>
          </a:bodyPr>
          <a:lstStyle/>
          <a:p>
            <a:pPr marL="411480" lvl="1" indent="0" algn="ctr">
              <a:buNone/>
            </a:pPr>
            <a:r>
              <a:rPr lang="en-US" sz="3600" dirty="0"/>
              <a:t>How does it solve problems?</a:t>
            </a:r>
            <a:endParaRPr lang="en-US" sz="3300" dirty="0"/>
          </a:p>
        </p:txBody>
      </p:sp>
    </p:spTree>
    <p:extLst>
      <p:ext uri="{BB962C8B-B14F-4D97-AF65-F5344CB8AC3E}">
        <p14:creationId xmlns:p14="http://schemas.microsoft.com/office/powerpoint/2010/main" val="32359606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Validation &amp; Testing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5625071"/>
              </p:ext>
            </p:extLst>
          </p:nvPr>
        </p:nvGraphicFramePr>
        <p:xfrm>
          <a:off x="457200" y="2826662"/>
          <a:ext cx="8229600" cy="2249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2"/>
          <p:cNvSpPr txBox="1">
            <a:spLocks/>
          </p:cNvSpPr>
          <p:nvPr/>
        </p:nvSpPr>
        <p:spPr>
          <a:xfrm>
            <a:off x="457200" y="1882569"/>
            <a:ext cx="8229600" cy="685071"/>
          </a:xfrm>
          <a:prstGeom prst="rect">
            <a:avLst/>
          </a:prstGeom>
        </p:spPr>
        <p:txBody>
          <a:bodyPr anchor="t">
            <a:normAutofit/>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marL="411480" lvl="1" indent="0" algn="ctr">
              <a:buFontTx/>
              <a:buNone/>
            </a:pPr>
            <a:r>
              <a:rPr lang="en-US" sz="3600" dirty="0"/>
              <a:t>Ensuring Accuracy</a:t>
            </a:r>
            <a:endParaRPr lang="en-US" sz="3300" dirty="0"/>
          </a:p>
        </p:txBody>
      </p:sp>
    </p:spTree>
    <p:extLst>
      <p:ext uri="{BB962C8B-B14F-4D97-AF65-F5344CB8AC3E}">
        <p14:creationId xmlns:p14="http://schemas.microsoft.com/office/powerpoint/2010/main" val="38948845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457201" y="2231345"/>
            <a:ext cx="4724400" cy="3704991"/>
          </a:xfrm>
          <a:prstGeom prst="round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Battery Box</a:t>
            </a:r>
          </a:p>
        </p:txBody>
      </p:sp>
      <p:sp>
        <p:nvSpPr>
          <p:cNvPr id="3" name="Content Placeholder 2"/>
          <p:cNvSpPr>
            <a:spLocks noGrp="1"/>
          </p:cNvSpPr>
          <p:nvPr>
            <p:ph idx="1"/>
          </p:nvPr>
        </p:nvSpPr>
        <p:spPr>
          <a:xfrm>
            <a:off x="725713" y="2728680"/>
            <a:ext cx="4455887" cy="2859314"/>
          </a:xfrm>
        </p:spPr>
        <p:txBody>
          <a:bodyPr anchor="t">
            <a:normAutofit/>
          </a:bodyPr>
          <a:lstStyle/>
          <a:p>
            <a:pPr marL="0" indent="0">
              <a:buNone/>
            </a:pPr>
            <a:r>
              <a:rPr lang="en-US" sz="2800" dirty="0"/>
              <a:t>Needed to:</a:t>
            </a:r>
          </a:p>
          <a:p>
            <a:pPr lvl="1"/>
            <a:r>
              <a:rPr lang="en-US" sz="2400" dirty="0"/>
              <a:t>Protect the battery and electrical connections</a:t>
            </a:r>
          </a:p>
          <a:p>
            <a:pPr lvl="1"/>
            <a:r>
              <a:rPr lang="en-US" sz="2400" dirty="0"/>
              <a:t>Allow charging of battery</a:t>
            </a:r>
          </a:p>
          <a:p>
            <a:pPr lvl="1"/>
            <a:r>
              <a:rPr lang="en-US" sz="2400" dirty="0"/>
              <a:t>Have a keyed switch</a:t>
            </a:r>
          </a:p>
          <a:p>
            <a:pPr lvl="1"/>
            <a:r>
              <a:rPr lang="en-US" sz="2400" dirty="0"/>
              <a:t>Be waterproof</a:t>
            </a:r>
          </a:p>
        </p:txBody>
      </p:sp>
      <p:pic>
        <p:nvPicPr>
          <p:cNvPr id="4" name="Picture 3" descr="IMG_20160419_130501.jpg"/>
          <p:cNvPicPr>
            <a:picLocks noChangeAspect="1"/>
          </p:cNvPicPr>
          <p:nvPr/>
        </p:nvPicPr>
        <p:blipFill>
          <a:blip r:embed="rId3"/>
          <a:srcRect l="7643" t="12793" r="15109" b="8251"/>
          <a:stretch>
            <a:fillRect/>
          </a:stretch>
        </p:blipFill>
        <p:spPr>
          <a:xfrm>
            <a:off x="5521326" y="2048711"/>
            <a:ext cx="2996406" cy="4099300"/>
          </a:xfrm>
          <a:prstGeom prst="rect">
            <a:avLst/>
          </a:prstGeom>
        </p:spPr>
      </p:pic>
    </p:spTree>
    <p:extLst>
      <p:ext uri="{BB962C8B-B14F-4D97-AF65-F5344CB8AC3E}">
        <p14:creationId xmlns:p14="http://schemas.microsoft.com/office/powerpoint/2010/main" val="15768376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Engineering Pro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 y="842783"/>
            <a:ext cx="8863584" cy="4985766"/>
          </a:xfrm>
          <a:prstGeom prst="rect">
            <a:avLst/>
          </a:prstGeom>
        </p:spPr>
      </p:pic>
      <p:sp>
        <p:nvSpPr>
          <p:cNvPr id="7" name="TextBox 6"/>
          <p:cNvSpPr txBox="1"/>
          <p:nvPr/>
        </p:nvSpPr>
        <p:spPr>
          <a:xfrm>
            <a:off x="-12192" y="6473952"/>
            <a:ext cx="4389984" cy="276999"/>
          </a:xfrm>
          <a:prstGeom prst="rect">
            <a:avLst/>
          </a:prstGeom>
          <a:noFill/>
        </p:spPr>
        <p:txBody>
          <a:bodyPr wrap="none" rtlCol="0">
            <a:spAutoFit/>
          </a:bodyPr>
          <a:lstStyle/>
          <a:p>
            <a:r>
              <a:rPr lang="en-US" sz="1200" dirty="0"/>
              <a:t>Credit goes to Ben Kuiper for filming and editing this video.</a:t>
            </a:r>
          </a:p>
        </p:txBody>
      </p:sp>
    </p:spTree>
    <p:extLst>
      <p:ext uri="{BB962C8B-B14F-4D97-AF65-F5344CB8AC3E}">
        <p14:creationId xmlns:p14="http://schemas.microsoft.com/office/powerpoint/2010/main" val="199902850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12121">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6596222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de.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6735" y="502417"/>
            <a:ext cx="9108407" cy="5863841"/>
          </a:xfrm>
          <a:prstGeom prst="rect">
            <a:avLst/>
          </a:prstGeom>
        </p:spPr>
      </p:pic>
    </p:spTree>
    <p:extLst>
      <p:ext uri="{BB962C8B-B14F-4D97-AF65-F5344CB8AC3E}">
        <p14:creationId xmlns:p14="http://schemas.microsoft.com/office/powerpoint/2010/main" val="421944001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03-23 at 10.57.20 AM.png"/>
          <p:cNvPicPr>
            <a:picLocks noChangeAspect="1"/>
          </p:cNvPicPr>
          <p:nvPr/>
        </p:nvPicPr>
        <p:blipFill>
          <a:blip r:embed="rId2" cstate="email">
            <a:extLst>
              <a:ext uri="{28A0092B-C50C-407E-A947-70E740481C1C}">
                <a14:useLocalDpi xmlns:a14="http://schemas.microsoft.com/office/drawing/2010/main" val="0"/>
              </a:ext>
            </a:extLst>
          </a:blip>
          <a:srcRect t="-2027" b="-2027"/>
          <a:stretch>
            <a:fillRect/>
          </a:stretch>
        </p:blipFill>
        <p:spPr>
          <a:xfrm>
            <a:off x="930" y="1060613"/>
            <a:ext cx="9143070" cy="5028688"/>
          </a:xfrm>
          <a:prstGeom prst="rect">
            <a:avLst/>
          </a:prstGeom>
        </p:spPr>
      </p:pic>
    </p:spTree>
    <p:extLst>
      <p:ext uri="{BB962C8B-B14F-4D97-AF65-F5344CB8AC3E}">
        <p14:creationId xmlns:p14="http://schemas.microsoft.com/office/powerpoint/2010/main" val="31660610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Groschopp</a:t>
            </a:r>
            <a:r>
              <a:rPr lang="en-US" dirty="0"/>
              <a:t> Testing &amp; Validation</a:t>
            </a:r>
          </a:p>
        </p:txBody>
      </p:sp>
      <p:pic>
        <p:nvPicPr>
          <p:cNvPr id="4" name="Content Placeholder 3" descr="Screen Shot 2016-03-23 at 10.50.00 AM.png"/>
          <p:cNvPicPr>
            <a:picLocks noGrp="1" noChangeAspect="1"/>
          </p:cNvPicPr>
          <p:nvPr>
            <p:ph idx="1"/>
          </p:nvPr>
        </p:nvPicPr>
        <p:blipFill>
          <a:blip r:embed="rId3">
            <a:extLst>
              <a:ext uri="{28A0092B-C50C-407E-A947-70E740481C1C}">
                <a14:useLocalDpi xmlns:a14="http://schemas.microsoft.com/office/drawing/2010/main" val="0"/>
              </a:ext>
            </a:extLst>
          </a:blip>
          <a:srcRect t="-16501" b="-16501"/>
          <a:stretch>
            <a:fillRect/>
          </a:stretch>
        </p:blipFill>
        <p:spPr>
          <a:xfrm>
            <a:off x="457200" y="1646238"/>
            <a:ext cx="8229600" cy="4525962"/>
          </a:xfrm>
        </p:spPr>
      </p:pic>
    </p:spTree>
    <p:extLst>
      <p:ext uri="{BB962C8B-B14F-4D97-AF65-F5344CB8AC3E}">
        <p14:creationId xmlns:p14="http://schemas.microsoft.com/office/powerpoint/2010/main" val="16887291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half" idx="1"/>
          </p:nvPr>
        </p:nvSpPr>
        <p:spPr>
          <a:xfrm>
            <a:off x="1190170" y="2598057"/>
            <a:ext cx="3305629" cy="3574142"/>
          </a:xfrm>
        </p:spPr>
        <p:txBody>
          <a:bodyPr/>
          <a:lstStyle/>
          <a:p>
            <a:pPr marL="0" indent="0">
              <a:buNone/>
            </a:pPr>
            <a:r>
              <a:rPr lang="en-US" dirty="0"/>
              <a:t>Problem</a:t>
            </a:r>
          </a:p>
          <a:p>
            <a:pPr lvl="1"/>
            <a:r>
              <a:rPr lang="en-US" dirty="0" smtClean="0"/>
              <a:t>Inefficient</a:t>
            </a:r>
          </a:p>
          <a:p>
            <a:pPr lvl="1"/>
            <a:r>
              <a:rPr lang="en-US" dirty="0" smtClean="0"/>
              <a:t>Pollutes Environment</a:t>
            </a:r>
            <a:endParaRPr lang="en-US" dirty="0"/>
          </a:p>
          <a:p>
            <a:pPr lvl="1"/>
            <a:r>
              <a:rPr lang="en-US" dirty="0" smtClean="0"/>
              <a:t>Expensive</a:t>
            </a:r>
            <a:endParaRPr lang="en-US" dirty="0"/>
          </a:p>
          <a:p>
            <a:pPr lvl="1"/>
            <a:endParaRPr lang="en-US" dirty="0"/>
          </a:p>
        </p:txBody>
      </p:sp>
      <p:pic>
        <p:nvPicPr>
          <p:cNvPr id="6" name="Content Placeholder 5" descr="Traffic Jam.jpg"/>
          <p:cNvPicPr>
            <a:picLocks noGrp="1" noChangeAspect="1"/>
          </p:cNvPicPr>
          <p:nvPr>
            <p:ph sz="half" idx="2"/>
          </p:nvPr>
        </p:nvPicPr>
        <p:blipFill>
          <a:blip r:embed="rId3" cstate="email">
            <a:extLst>
              <a:ext uri="{28A0092B-C50C-407E-A947-70E740481C1C}">
                <a14:useLocalDpi xmlns:a14="http://schemas.microsoft.com/office/drawing/2010/main" val="0"/>
              </a:ext>
            </a:extLst>
          </a:blip>
          <a:srcRect l="20576" r="20576"/>
          <a:stretch>
            <a:fillRect/>
          </a:stretch>
        </p:blipFill>
        <p:spPr/>
      </p:pic>
      <p:sp>
        <p:nvSpPr>
          <p:cNvPr id="7" name="TextBox 6"/>
          <p:cNvSpPr txBox="1"/>
          <p:nvPr/>
        </p:nvSpPr>
        <p:spPr>
          <a:xfrm>
            <a:off x="4762647" y="6172200"/>
            <a:ext cx="3813865" cy="230832"/>
          </a:xfrm>
          <a:prstGeom prst="rect">
            <a:avLst/>
          </a:prstGeom>
          <a:noFill/>
        </p:spPr>
        <p:txBody>
          <a:bodyPr wrap="none" rtlCol="0">
            <a:spAutoFit/>
          </a:bodyPr>
          <a:lstStyle/>
          <a:p>
            <a:r>
              <a:rPr lang="en-US" sz="900" dirty="0"/>
              <a:t>http://</a:t>
            </a:r>
            <a:r>
              <a:rPr lang="en-US" sz="900" dirty="0" err="1"/>
              <a:t>cdn.zmescience.com</a:t>
            </a:r>
            <a:r>
              <a:rPr lang="en-US" sz="900" dirty="0"/>
              <a:t>/</a:t>
            </a:r>
            <a:r>
              <a:rPr lang="en-US" sz="900" dirty="0" err="1"/>
              <a:t>wp</a:t>
            </a:r>
            <a:r>
              <a:rPr lang="en-US" sz="900" dirty="0"/>
              <a:t>-content/uploads/2013/09/</a:t>
            </a:r>
            <a:r>
              <a:rPr lang="en-US" sz="900" dirty="0" err="1"/>
              <a:t>traffic.jpg</a:t>
            </a:r>
            <a:endParaRPr lang="en-US" sz="900" dirty="0"/>
          </a:p>
        </p:txBody>
      </p:sp>
    </p:spTree>
    <p:extLst>
      <p:ext uri="{BB962C8B-B14F-4D97-AF65-F5344CB8AC3E}">
        <p14:creationId xmlns:p14="http://schemas.microsoft.com/office/powerpoint/2010/main" val="260627939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Design</a:t>
            </a:r>
          </a:p>
        </p:txBody>
      </p:sp>
      <p:sp>
        <p:nvSpPr>
          <p:cNvPr id="3" name="Content Placeholder 2"/>
          <p:cNvSpPr>
            <a:spLocks noGrp="1"/>
          </p:cNvSpPr>
          <p:nvPr>
            <p:ph idx="1"/>
          </p:nvPr>
        </p:nvSpPr>
        <p:spPr/>
        <p:txBody>
          <a:bodyPr anchor="t">
            <a:normAutofit/>
          </a:bodyPr>
          <a:lstStyle/>
          <a:p>
            <a:r>
              <a:rPr lang="en-US" dirty="0"/>
              <a:t>750W Mid Drive Electric Motor</a:t>
            </a:r>
          </a:p>
          <a:p>
            <a:r>
              <a:rPr lang="en-US" dirty="0"/>
              <a:t>20.8 AH 52V Battery</a:t>
            </a:r>
          </a:p>
          <a:p>
            <a:r>
              <a:rPr lang="en-US" dirty="0"/>
              <a:t>Aluminum Battery Box</a:t>
            </a:r>
          </a:p>
          <a:p>
            <a:r>
              <a:rPr lang="en-US" dirty="0"/>
              <a:t>6061 Aluminum Frame</a:t>
            </a:r>
          </a:p>
          <a:p>
            <a:r>
              <a:rPr lang="en-US" dirty="0"/>
              <a:t>8-Speed Internally Geared Hub</a:t>
            </a:r>
          </a:p>
          <a:p>
            <a:r>
              <a:rPr lang="en-US" dirty="0"/>
              <a:t>26” Hybrid Commuter Wheels</a:t>
            </a:r>
          </a:p>
          <a:p>
            <a:endParaRPr lang="en-US" dirty="0"/>
          </a:p>
        </p:txBody>
      </p:sp>
    </p:spTree>
    <p:extLst>
      <p:ext uri="{BB962C8B-B14F-4D97-AF65-F5344CB8AC3E}">
        <p14:creationId xmlns:p14="http://schemas.microsoft.com/office/powerpoint/2010/main" val="246721269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493713"/>
          <a:ext cx="8229600" cy="56784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28770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pic>
        <p:nvPicPr>
          <p:cNvPr id="5" name="Content Placeholder 4" descr="windfarm.jpg"/>
          <p:cNvPicPr>
            <a:picLocks noGrp="1" noChangeAspect="1"/>
          </p:cNvPicPr>
          <p:nvPr>
            <p:ph sz="half" idx="2"/>
          </p:nvPr>
        </p:nvPicPr>
        <p:blipFill>
          <a:blip r:embed="rId3" cstate="email">
            <a:extLst>
              <a:ext uri="{28A0092B-C50C-407E-A947-70E740481C1C}">
                <a14:useLocalDpi xmlns:a14="http://schemas.microsoft.com/office/drawing/2010/main" val="0"/>
              </a:ext>
            </a:extLst>
          </a:blip>
          <a:srcRect l="20372" r="20372"/>
          <a:stretch>
            <a:fillRect/>
          </a:stretch>
        </p:blipFill>
        <p:spPr/>
      </p:pic>
      <p:sp>
        <p:nvSpPr>
          <p:cNvPr id="7" name="TextBox 6"/>
          <p:cNvSpPr txBox="1"/>
          <p:nvPr/>
        </p:nvSpPr>
        <p:spPr>
          <a:xfrm>
            <a:off x="5000780" y="6172200"/>
            <a:ext cx="3454792" cy="230832"/>
          </a:xfrm>
          <a:prstGeom prst="rect">
            <a:avLst/>
          </a:prstGeom>
          <a:noFill/>
        </p:spPr>
        <p:txBody>
          <a:bodyPr wrap="none" rtlCol="0">
            <a:spAutoFit/>
          </a:bodyPr>
          <a:lstStyle/>
          <a:p>
            <a:r>
              <a:rPr lang="en-US" sz="900" dirty="0"/>
              <a:t>http://</a:t>
            </a:r>
            <a:r>
              <a:rPr lang="en-US" sz="900" dirty="0" err="1"/>
              <a:t>www.energybc.ca</a:t>
            </a:r>
            <a:r>
              <a:rPr lang="en-US" sz="900" dirty="0"/>
              <a:t>/images/profiles/wind/</a:t>
            </a:r>
            <a:r>
              <a:rPr lang="en-US" sz="900" dirty="0" err="1"/>
              <a:t>windfarm.jpg</a:t>
            </a:r>
            <a:endParaRPr lang="en-US" sz="900" dirty="0"/>
          </a:p>
        </p:txBody>
      </p:sp>
      <p:sp>
        <p:nvSpPr>
          <p:cNvPr id="6" name="Content Placeholder 2"/>
          <p:cNvSpPr txBox="1">
            <a:spLocks/>
          </p:cNvSpPr>
          <p:nvPr/>
        </p:nvSpPr>
        <p:spPr>
          <a:xfrm>
            <a:off x="1190170" y="2598057"/>
            <a:ext cx="3305629" cy="3574142"/>
          </a:xfrm>
          <a:prstGeom prst="rect">
            <a:avLst/>
          </a:prstGeom>
        </p:spPr>
        <p:txBody>
          <a:bodyPr>
            <a:normAutofit/>
          </a:bodyPr>
          <a:lstStyle>
            <a:lvl1pPr marL="292100" indent="-292100" algn="l" rtl="0" eaLnBrk="1" latinLnBrk="0" hangingPunct="1">
              <a:spcBef>
                <a:spcPts val="0"/>
              </a:spcBef>
              <a:buClr>
                <a:schemeClr val="accent1"/>
              </a:buClr>
              <a:buSzPct val="70000"/>
              <a:buFont typeface="Wingdings 2"/>
              <a:buChar char=""/>
              <a:defRPr kumimoji="0" sz="28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4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18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8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marL="0" indent="0">
              <a:buNone/>
            </a:pPr>
            <a:r>
              <a:rPr lang="en-US" dirty="0"/>
              <a:t>Solution</a:t>
            </a:r>
          </a:p>
          <a:p>
            <a:pPr lvl="1"/>
            <a:r>
              <a:rPr lang="en-US" dirty="0"/>
              <a:t>Eco-Friendly</a:t>
            </a:r>
          </a:p>
          <a:p>
            <a:pPr lvl="1"/>
            <a:r>
              <a:rPr lang="en-US" dirty="0"/>
              <a:t>Enjoyable</a:t>
            </a:r>
          </a:p>
          <a:p>
            <a:pPr lvl="1"/>
            <a:r>
              <a:rPr lang="en-US" dirty="0"/>
              <a:t>Affordable</a:t>
            </a:r>
          </a:p>
          <a:p>
            <a:pPr lvl="1"/>
            <a:r>
              <a:rPr lang="en-US" dirty="0"/>
              <a:t>Healthy</a:t>
            </a:r>
          </a:p>
          <a:p>
            <a:pPr lvl="1"/>
            <a:endParaRPr lang="en-US" dirty="0"/>
          </a:p>
        </p:txBody>
      </p:sp>
    </p:spTree>
    <p:extLst>
      <p:ext uri="{BB962C8B-B14F-4D97-AF65-F5344CB8AC3E}">
        <p14:creationId xmlns:p14="http://schemas.microsoft.com/office/powerpoint/2010/main" val="12724868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pic>
        <p:nvPicPr>
          <p:cNvPr id="8" name="Content Placeholder 5" descr="ebike.jpg"/>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1873" b="98502" l="3043" r="90669">
                        <a14:foregroundMark x1="33266" y1="22846" x2="62475" y2="22846"/>
                        <a14:foregroundMark x1="62880" y1="22846" x2="64706" y2="34457"/>
                        <a14:foregroundMark x1="64300" y1="32959" x2="72819" y2="67416"/>
                        <a14:foregroundMark x1="64503" y1="32210" x2="41379" y2="66667"/>
                        <a14:foregroundMark x1="34888" y1="28464" x2="39959" y2="58052"/>
                        <a14:foregroundMark x1="35700" y1="28090" x2="43408" y2="28090"/>
                        <a14:foregroundMark x1="43205" y1="28090" x2="47465" y2="49813"/>
                        <a14:foregroundMark x1="30426" y1="14232" x2="35700" y2="37828"/>
                        <a14:foregroundMark x1="24746" y1="7865" x2="28195" y2="10861"/>
                        <a14:foregroundMark x1="28195" y1="10861" x2="36714" y2="13483"/>
                        <a14:foregroundMark x1="55781" y1="13109" x2="59838" y2="10861"/>
                        <a14:foregroundMark x1="59838" y1="10487" x2="60852" y2="10487"/>
                        <a14:foregroundMark x1="67748" y1="8614" x2="72211" y2="4869"/>
                        <a14:foregroundMark x1="66329" y1="12734" x2="66329" y2="12734"/>
                        <a14:foregroundMark x1="64909" y1="15356" x2="64909" y2="15356"/>
                        <a14:foregroundMark x1="9533" y1="53558" x2="9533" y2="53558"/>
                        <a14:foregroundMark x1="9939" y1="57303" x2="9939" y2="57303"/>
                        <a14:foregroundMark x1="9939" y1="62547" x2="9939" y2="62547"/>
                        <a14:foregroundMark x1="9939" y1="64419" x2="11156" y2="71161"/>
                        <a14:foregroundMark x1="11765" y1="72659" x2="14604" y2="78652"/>
                        <a14:foregroundMark x1="19270" y1="83895" x2="22921" y2="86142"/>
                        <a14:foregroundMark x1="27586" y1="42322" x2="22718" y2="38951"/>
                        <a14:foregroundMark x1="19878" y1="38577" x2="15822" y2="41199"/>
                        <a14:foregroundMark x1="14807" y1="41199" x2="11562" y2="46442"/>
                        <a14:foregroundMark x1="11359" y1="48315" x2="10751" y2="52434"/>
                        <a14:foregroundMark x1="45639" y1="72659" x2="45639" y2="72659"/>
                        <a14:foregroundMark x1="44016" y1="74906" x2="44016" y2="74906"/>
                        <a14:foregroundMark x1="39959" y1="72659" x2="39959" y2="72659"/>
                        <a14:foregroundMark x1="40568" y1="71536" x2="35091" y2="84644"/>
                        <a14:foregroundMark x1="65720" y1="92509" x2="68966" y2="93633"/>
                        <a14:foregroundMark x1="71197" y1="94007" x2="75862" y2="90262"/>
                        <a14:foregroundMark x1="76673" y1="89888" x2="79716" y2="84644"/>
                        <a14:foregroundMark x1="80527" y1="83521" x2="81947" y2="74157"/>
                        <a14:foregroundMark x1="81947" y1="58427" x2="83367" y2="63296"/>
                        <a14:foregroundMark x1="83570" y1="58427" x2="83773" y2="67790"/>
                        <a14:foregroundMark x1="83367" y1="66292" x2="82961" y2="74532"/>
                        <a14:foregroundMark x1="82961" y1="74906" x2="83773" y2="61423"/>
                        <a14:foregroundMark x1="63286" y1="20974" x2="66329" y2="38577"/>
                        <a14:foregroundMark x1="46247" y1="69663" x2="46247" y2="69663"/>
                        <a14:foregroundMark x1="45233" y1="68165" x2="45233" y2="68165"/>
                        <a14:foregroundMark x1="34888" y1="87266" x2="34888" y2="87266"/>
                        <a14:foregroundMark x1="32657" y1="87266" x2="32657" y2="87266"/>
                        <a14:foregroundMark x1="58824" y1="61798" x2="58824" y2="68914"/>
                        <a14:foregroundMark x1="59026" y1="62921" x2="60243" y2="53184"/>
                        <a14:foregroundMark x1="61258" y1="82772" x2="64300" y2="88764"/>
                        <a14:foregroundMark x1="61663" y1="83895" x2="59635" y2="75655"/>
                        <a14:foregroundMark x1="71805" y1="9738" x2="74037" y2="9363"/>
                        <a14:foregroundMark x1="74239" y1="43071" x2="77485" y2="43071"/>
                        <a14:foregroundMark x1="12373" y1="75281" x2="10345" y2="66667"/>
                        <a14:foregroundMark x1="26166" y1="84644" x2="29615" y2="82397"/>
                        <a14:foregroundMark x1="33671" y1="77903" x2="30426" y2="82022"/>
                        <a14:foregroundMark x1="59838" y1="61798" x2="60852" y2="57303"/>
                        <a14:foregroundMark x1="60243" y1="58801" x2="63083" y2="50187"/>
                        <a14:foregroundMark x1="62475" y1="51685" x2="65112" y2="47191"/>
                        <a14:foregroundMark x1="10751" y1="64794" x2="13387" y2="74906"/>
                        <a14:foregroundMark x1="19270" y1="83521" x2="24341" y2="84644"/>
                        <a14:foregroundMark x1="23327" y1="69663" x2="33671" y2="76404"/>
                        <a14:backgroundMark x1="27181" y1="90262" x2="27181" y2="90262"/>
                        <a14:backgroundMark x1="18458" y1="94382" x2="55375" y2="94007"/>
                        <a14:backgroundMark x1="49899" y1="68539" x2="56998" y2="89888"/>
                        <a14:backgroundMark x1="48073" y1="67041" x2="54564" y2="66667"/>
                        <a14:backgroundMark x1="54361" y1="34831" x2="54361" y2="34831"/>
                        <a14:backgroundMark x1="47059" y1="28464" x2="50101" y2="44944"/>
                        <a14:backgroundMark x1="50710" y1="47940" x2="52535" y2="43820"/>
                        <a14:backgroundMark x1="50507" y1="47940" x2="46247" y2="26966"/>
                        <a14:backgroundMark x1="50101" y1="62172" x2="62880" y2="41948"/>
                        <a14:backgroundMark x1="63489" y1="76030" x2="63489" y2="76030"/>
                        <a14:backgroundMark x1="63083" y1="62921" x2="63083" y2="62921"/>
                        <a14:backgroundMark x1="73022" y1="52060" x2="73022" y2="52060"/>
                        <a14:backgroundMark x1="80122" y1="67041" x2="80122" y2="67041"/>
                        <a14:backgroundMark x1="73225" y1="77154" x2="74239" y2="84644"/>
                        <a14:backgroundMark x1="65923" y1="65918" x2="65923" y2="65918"/>
                        <a14:backgroundMark x1="66329" y1="74532" x2="66329" y2="74532"/>
                        <a14:backgroundMark x1="68560" y1="82772" x2="68560" y2="82772"/>
                        <a14:backgroundMark x1="65314" y1="83521" x2="65314" y2="83521"/>
                        <a14:backgroundMark x1="64300" y1="82022" x2="64300" y2="82022"/>
                        <a14:backgroundMark x1="65112" y1="76030" x2="65112" y2="76030"/>
                        <a14:backgroundMark x1="63692" y1="68539" x2="63692" y2="68539"/>
                        <a14:backgroundMark x1="68154" y1="68914" x2="68154" y2="68914"/>
                        <a14:backgroundMark x1="74442" y1="74532" x2="74442" y2="74532"/>
                        <a14:backgroundMark x1="76876" y1="72659" x2="76876" y2="72659"/>
                        <a14:backgroundMark x1="31440" y1="59551" x2="31440" y2="59551"/>
                        <a14:backgroundMark x1="32657" y1="41573" x2="32657" y2="41573"/>
                        <a14:backgroundMark x1="28600" y1="51685" x2="28600" y2="51685"/>
                        <a14:backgroundMark x1="25355" y1="77528" x2="25355" y2="77528"/>
                        <a14:backgroundMark x1="21907" y1="77903" x2="21907" y2="77903"/>
                        <a14:backgroundMark x1="15619" y1="71161" x2="15619" y2="71161"/>
                        <a14:backgroundMark x1="14199" y1="69663" x2="14199" y2="69663"/>
                        <a14:backgroundMark x1="17039" y1="67790" x2="17039" y2="67790"/>
                        <a14:backgroundMark x1="27181" y1="79026" x2="27181" y2="79026"/>
                        <a14:backgroundMark x1="20487" y1="74532" x2="20487" y2="74532"/>
                        <a14:backgroundMark x1="25761" y1="73783" x2="25761" y2="73783"/>
                        <a14:backgroundMark x1="27992" y1="70412" x2="27992" y2="70412"/>
                        <a14:backgroundMark x1="32657" y1="72285" x2="32657" y2="72285"/>
                        <a14:backgroundMark x1="29615" y1="76779" x2="29615" y2="76779"/>
                        <a14:backgroundMark x1="34483" y1="80524" x2="34483" y2="80524"/>
                        <a14:backgroundMark x1="35700" y1="79026" x2="35700" y2="79026"/>
                        <a14:backgroundMark x1="65720" y1="58427" x2="65720" y2="58427"/>
                        <a14:backgroundMark x1="64706" y1="55056" x2="64706" y2="55056"/>
                        <a14:backgroundMark x1="63489" y1="54682" x2="63489" y2="54682"/>
                        <a14:backgroundMark x1="62677" y1="58427" x2="62677" y2="58427"/>
                        <a14:backgroundMark x1="29817" y1="72659" x2="29817" y2="72659"/>
                        <a14:backgroundMark x1="28195" y1="79775" x2="28195" y2="79775"/>
                        <a14:backgroundMark x1="26369" y1="68914" x2="26369" y2="68914"/>
                        <a14:backgroundMark x1="30426" y1="70787" x2="30426" y2="70787"/>
                        <a14:backgroundMark x1="31237" y1="71161" x2="31237" y2="71161"/>
                        <a14:backgroundMark x1="30223" y1="77528" x2="30223" y2="77528"/>
                        <a14:backgroundMark x1="31237" y1="76404" x2="31237" y2="76404"/>
                        <a14:backgroundMark x1="28803" y1="70037" x2="28803" y2="70037"/>
                        <a14:backgroundMark x1="24949" y1="69663" x2="24949" y2="69663"/>
                        <a14:backgroundMark x1="27383" y1="70412" x2="27383" y2="70412"/>
                        <a14:backgroundMark x1="31034" y1="73034" x2="31034" y2="73034"/>
                        <a14:backgroundMark x1="32049" y1="73783" x2="32049" y2="73783"/>
                        <a14:backgroundMark x1="31237" y1="78652" x2="31237" y2="78652"/>
                      </a14:backgroundRemoval>
                    </a14:imgEffect>
                  </a14:imgLayer>
                </a14:imgProps>
              </a:ext>
              <a:ext uri="{28A0092B-C50C-407E-A947-70E740481C1C}">
                <a14:useLocalDpi xmlns:a14="http://schemas.microsoft.com/office/drawing/2010/main" val="0"/>
              </a:ext>
            </a:extLst>
          </a:blip>
          <a:srcRect l="5723" t="2555" r="10806" b="2555"/>
          <a:stretch/>
        </p:blipFill>
        <p:spPr>
          <a:xfrm>
            <a:off x="4426215" y="3244691"/>
            <a:ext cx="3922439" cy="2411222"/>
          </a:xfrm>
          <a:prstGeom prst="rect">
            <a:avLst/>
          </a:prstGeom>
          <a:effectLst>
            <a:outerShdw blurRad="50800" dist="38100" dir="5400000" algn="t" rotWithShape="0">
              <a:prstClr val="black">
                <a:alpha val="40000"/>
              </a:prstClr>
            </a:outerShdw>
          </a:effectLst>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3002" y1="23355" x2="33747" y2="18421"/>
                        <a14:foregroundMark x1="42184" y1="24342" x2="43176" y2="19737"/>
                        <a14:foregroundMark x1="52109" y1="23026" x2="52854" y2="19408"/>
                        <a14:foregroundMark x1="68238" y1="18092" x2="67742" y2="15461"/>
                      </a14:backgroundRemoval>
                    </a14:imgEffect>
                  </a14:imgLayer>
                </a14:imgProps>
              </a:ext>
            </a:extLst>
          </a:blip>
          <a:stretch>
            <a:fillRect/>
          </a:stretch>
        </p:blipFill>
        <p:spPr>
          <a:xfrm>
            <a:off x="3843131" y="1952207"/>
            <a:ext cx="4738984" cy="3574817"/>
          </a:xfrm>
          <a:prstGeom prst="rect">
            <a:avLst/>
          </a:prstGeom>
        </p:spPr>
      </p:pic>
      <p:sp>
        <p:nvSpPr>
          <p:cNvPr id="6" name="Content Placeholder 2"/>
          <p:cNvSpPr>
            <a:spLocks noGrp="1"/>
          </p:cNvSpPr>
          <p:nvPr>
            <p:ph sz="half" idx="1"/>
          </p:nvPr>
        </p:nvSpPr>
        <p:spPr>
          <a:xfrm>
            <a:off x="1190170" y="2598057"/>
            <a:ext cx="3498559" cy="3574142"/>
          </a:xfrm>
        </p:spPr>
        <p:txBody>
          <a:bodyPr/>
          <a:lstStyle/>
          <a:p>
            <a:pPr marL="0" indent="0">
              <a:buNone/>
            </a:pPr>
            <a:r>
              <a:rPr lang="en-US" dirty="0"/>
              <a:t>Our Electric Bicycle</a:t>
            </a:r>
          </a:p>
          <a:p>
            <a:pPr lvl="1"/>
            <a:r>
              <a:rPr lang="en-US" dirty="0"/>
              <a:t>Eco-Friendly</a:t>
            </a:r>
          </a:p>
          <a:p>
            <a:pPr lvl="1"/>
            <a:r>
              <a:rPr lang="en-US" dirty="0"/>
              <a:t>Enjoyable</a:t>
            </a:r>
          </a:p>
          <a:p>
            <a:pPr lvl="1"/>
            <a:r>
              <a:rPr lang="en-US" dirty="0"/>
              <a:t>Affordable</a:t>
            </a:r>
          </a:p>
          <a:p>
            <a:pPr lvl="1"/>
            <a:r>
              <a:rPr lang="en-US" dirty="0"/>
              <a:t>Healthy</a:t>
            </a:r>
          </a:p>
          <a:p>
            <a:pPr lvl="1"/>
            <a:endParaRPr lang="en-US" dirty="0"/>
          </a:p>
        </p:txBody>
      </p:sp>
    </p:spTree>
    <p:extLst>
      <p:ext uri="{BB962C8B-B14F-4D97-AF65-F5344CB8AC3E}">
        <p14:creationId xmlns:p14="http://schemas.microsoft.com/office/powerpoint/2010/main" val="13473205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half" idx="1"/>
          </p:nvPr>
        </p:nvSpPr>
        <p:spPr>
          <a:xfrm>
            <a:off x="609600" y="1700329"/>
            <a:ext cx="3886200" cy="2019416"/>
          </a:xfrm>
        </p:spPr>
        <p:txBody>
          <a:bodyPr/>
          <a:lstStyle/>
          <a:p>
            <a:pPr marL="0" indent="0">
              <a:buNone/>
            </a:pPr>
            <a:r>
              <a:rPr lang="en-US" dirty="0"/>
              <a:t>Our Approach</a:t>
            </a:r>
          </a:p>
          <a:p>
            <a:pPr lvl="1"/>
            <a:r>
              <a:rPr lang="en-US" dirty="0"/>
              <a:t>Computer Simulation</a:t>
            </a:r>
          </a:p>
          <a:p>
            <a:pPr lvl="1"/>
            <a:r>
              <a:rPr lang="en-US" dirty="0"/>
              <a:t>Bike Design</a:t>
            </a:r>
          </a:p>
          <a:p>
            <a:pPr lvl="1"/>
            <a:r>
              <a:rPr lang="en-US" dirty="0"/>
              <a:t>Design Verification</a:t>
            </a:r>
          </a:p>
          <a:p>
            <a:pPr lvl="1"/>
            <a:endParaRPr lang="en-US" dirty="0"/>
          </a:p>
        </p:txBody>
      </p:sp>
      <p:pic>
        <p:nvPicPr>
          <p:cNvPr id="6" name="Content Placeholder 3" descr="Screen Shot 2016-03-23 at 10.33.43 AM.png"/>
          <p:cNvPicPr>
            <a:picLocks noChangeAspect="1"/>
          </p:cNvPicPr>
          <p:nvPr/>
        </p:nvPicPr>
        <p:blipFill>
          <a:blip r:embed="rId3" cstate="email">
            <a:extLst>
              <a:ext uri="{28A0092B-C50C-407E-A947-70E740481C1C}">
                <a14:useLocalDpi xmlns:a14="http://schemas.microsoft.com/office/drawing/2010/main" val="0"/>
              </a:ext>
            </a:extLst>
          </a:blip>
          <a:srcRect l="-283" r="-283"/>
          <a:stretch>
            <a:fillRect/>
          </a:stretch>
        </p:blipFill>
        <p:spPr>
          <a:xfrm>
            <a:off x="4817284" y="1645920"/>
            <a:ext cx="3869516" cy="2128234"/>
          </a:xfrm>
          <a:prstGeom prst="rect">
            <a:avLst/>
          </a:prstGeom>
        </p:spPr>
      </p:pic>
      <p:pic>
        <p:nvPicPr>
          <p:cNvPr id="8" name="Content Placeholder 3" descr="Screen Shot 2016-03-23 at 10.50.00 AM.png"/>
          <p:cNvPicPr>
            <a:picLocks noChangeAspect="1"/>
          </p:cNvPicPr>
          <p:nvPr/>
        </p:nvPicPr>
        <p:blipFill>
          <a:blip r:embed="rId4" cstate="email">
            <a:extLst>
              <a:ext uri="{28A0092B-C50C-407E-A947-70E740481C1C}">
                <a14:useLocalDpi xmlns:a14="http://schemas.microsoft.com/office/drawing/2010/main" val="0"/>
              </a:ext>
            </a:extLst>
          </a:blip>
          <a:srcRect t="-16501" b="-16501"/>
          <a:stretch>
            <a:fillRect/>
          </a:stretch>
        </p:blipFill>
        <p:spPr>
          <a:xfrm>
            <a:off x="2842310" y="3591513"/>
            <a:ext cx="5833919" cy="3208430"/>
          </a:xfrm>
          <a:prstGeom prst="rect">
            <a:avLst/>
          </a:prstGeom>
        </p:spPr>
      </p:pic>
    </p:spTree>
    <p:extLst>
      <p:ext uri="{BB962C8B-B14F-4D97-AF65-F5344CB8AC3E}">
        <p14:creationId xmlns:p14="http://schemas.microsoft.com/office/powerpoint/2010/main" val="4765687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Design Simulation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96971835"/>
              </p:ext>
            </p:extLst>
          </p:nvPr>
        </p:nvGraphicFramePr>
        <p:xfrm>
          <a:off x="457200" y="1646237"/>
          <a:ext cx="8229600" cy="452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20845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Design Simulation</a:t>
            </a:r>
          </a:p>
        </p:txBody>
      </p:sp>
      <p:pic>
        <p:nvPicPr>
          <p:cNvPr id="4" name="Content Placeholder 3" descr="Screen Shot 2016-03-23 at 10.33.43 AM.png"/>
          <p:cNvPicPr>
            <a:picLocks noGrp="1" noChangeAspect="1"/>
          </p:cNvPicPr>
          <p:nvPr>
            <p:ph idx="1"/>
          </p:nvPr>
        </p:nvPicPr>
        <p:blipFill>
          <a:blip r:embed="rId3">
            <a:extLst>
              <a:ext uri="{28A0092B-C50C-407E-A947-70E740481C1C}">
                <a14:useLocalDpi xmlns:a14="http://schemas.microsoft.com/office/drawing/2010/main" val="0"/>
              </a:ext>
            </a:extLst>
          </a:blip>
          <a:srcRect l="-283" r="-283"/>
          <a:stretch>
            <a:fillRect/>
          </a:stretch>
        </p:blipFill>
        <p:spPr>
          <a:xfrm>
            <a:off x="457200" y="1762352"/>
            <a:ext cx="8229600" cy="4526280"/>
          </a:xfrm>
        </p:spPr>
      </p:pic>
    </p:spTree>
    <p:extLst>
      <p:ext uri="{BB962C8B-B14F-4D97-AF65-F5344CB8AC3E}">
        <p14:creationId xmlns:p14="http://schemas.microsoft.com/office/powerpoint/2010/main" val="24554599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Design Simulation</a:t>
            </a:r>
          </a:p>
        </p:txBody>
      </p:sp>
      <p:pic>
        <p:nvPicPr>
          <p:cNvPr id="5" name="Content Placeholder 12" descr="Screen Shot 2016-03-23 at 10.38.26 AM.png"/>
          <p:cNvPicPr>
            <a:picLocks noGrp="1" noChangeAspect="1"/>
          </p:cNvPicPr>
          <p:nvPr>
            <p:ph idx="1"/>
          </p:nvPr>
        </p:nvPicPr>
        <p:blipFill>
          <a:blip r:embed="rId3">
            <a:extLst>
              <a:ext uri="{28A0092B-C50C-407E-A947-70E740481C1C}">
                <a14:useLocalDpi xmlns:a14="http://schemas.microsoft.com/office/drawing/2010/main" val="0"/>
              </a:ext>
            </a:extLst>
          </a:blip>
          <a:srcRect t="7929" b="7929"/>
          <a:stretch>
            <a:fillRect/>
          </a:stretch>
        </p:blipFill>
        <p:spPr>
          <a:xfrm>
            <a:off x="457200" y="1776866"/>
            <a:ext cx="8229600" cy="4526280"/>
          </a:xfrm>
        </p:spPr>
      </p:pic>
    </p:spTree>
    <p:extLst>
      <p:ext uri="{BB962C8B-B14F-4D97-AF65-F5344CB8AC3E}">
        <p14:creationId xmlns:p14="http://schemas.microsoft.com/office/powerpoint/2010/main" val="20126432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4294967295"/>
            <p:extLst>
              <p:ext uri="{D42A27DB-BD31-4B8C-83A1-F6EECF244321}">
                <p14:modId xmlns:p14="http://schemas.microsoft.com/office/powerpoint/2010/main" val="885947452"/>
              </p:ext>
            </p:extLst>
          </p:nvPr>
        </p:nvGraphicFramePr>
        <p:xfrm>
          <a:off x="457200" y="478632"/>
          <a:ext cx="8229600" cy="59007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0017572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oundry">
      <a:majorFont>
        <a:latin typeface="Rockwell"/>
        <a:ea typeface=""/>
        <a:cs typeface=""/>
        <a:font script="Grek" typeface="Cambria"/>
        <a:font script="Cyrl" typeface="Cambria"/>
        <a:font script="Jpan" typeface="ＭＳ 明朝"/>
        <a:font script="Hang" typeface="바탕"/>
        <a:font script="Hans" typeface="华文新魏"/>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ＭＳ 明朝"/>
        <a:font script="Hang" typeface="바탕"/>
        <a:font script="Hans" typeface="华文新魏"/>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TM03457503[[fn=Quotable]]</Template>
  <TotalTime>2196</TotalTime>
  <Words>1171</Words>
  <Application>Microsoft Macintosh PowerPoint</Application>
  <PresentationFormat>On-screen Show (4:3)</PresentationFormat>
  <Paragraphs>128</Paragraphs>
  <Slides>21</Slides>
  <Notes>17</Notes>
  <HiddenSlides>0</HiddenSlides>
  <MMClips>2</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Foundry</vt:lpstr>
      <vt:lpstr>Electric Bicycle Project</vt:lpstr>
      <vt:lpstr>Introduction</vt:lpstr>
      <vt:lpstr>Introduction</vt:lpstr>
      <vt:lpstr>Introduction</vt:lpstr>
      <vt:lpstr>Introduction</vt:lpstr>
      <vt:lpstr>Early Design Simulation</vt:lpstr>
      <vt:lpstr>Early Design Simulation</vt:lpstr>
      <vt:lpstr>Early Design Simulation</vt:lpstr>
      <vt:lpstr>PowerPoint Presentation</vt:lpstr>
      <vt:lpstr>Web Based Simulation</vt:lpstr>
      <vt:lpstr>Web Based Simulation</vt:lpstr>
      <vt:lpstr>Web Based Simulation</vt:lpstr>
      <vt:lpstr>Validation &amp; Testing</vt:lpstr>
      <vt:lpstr>Battery Box</vt:lpstr>
      <vt:lpstr>PowerPoint Presentation</vt:lpstr>
      <vt:lpstr>Questions?</vt:lpstr>
      <vt:lpstr>PowerPoint Presentation</vt:lpstr>
      <vt:lpstr>PowerPoint Presentation</vt:lpstr>
      <vt:lpstr>Groschopp Testing &amp; Validation</vt:lpstr>
      <vt:lpstr>Final Design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Bike Project</dc:title>
  <dc:creator>Alec</dc:creator>
  <cp:lastModifiedBy>Alec</cp:lastModifiedBy>
  <cp:revision>75</cp:revision>
  <dcterms:created xsi:type="dcterms:W3CDTF">2016-03-23T15:20:16Z</dcterms:created>
  <dcterms:modified xsi:type="dcterms:W3CDTF">2016-04-21T15:12:38Z</dcterms:modified>
</cp:coreProperties>
</file>